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  <p:sldMasterId id="2147483675" r:id="rId3"/>
    <p:sldMasterId id="2147483687" r:id="rId4"/>
  </p:sldMasterIdLst>
  <p:sldIdLst>
    <p:sldId id="366" r:id="rId5"/>
    <p:sldId id="417" r:id="rId6"/>
    <p:sldId id="307" r:id="rId7"/>
    <p:sldId id="266" r:id="rId8"/>
    <p:sldId id="258" r:id="rId9"/>
    <p:sldId id="321" r:id="rId10"/>
    <p:sldId id="358" r:id="rId11"/>
    <p:sldId id="418" r:id="rId12"/>
    <p:sldId id="378" r:id="rId13"/>
    <p:sldId id="424" r:id="rId14"/>
    <p:sldId id="419" r:id="rId15"/>
    <p:sldId id="420" r:id="rId16"/>
    <p:sldId id="421" r:id="rId17"/>
    <p:sldId id="422" r:id="rId18"/>
    <p:sldId id="423" r:id="rId19"/>
    <p:sldId id="3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9BC8-C285-4759-B3DA-08B91C03C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DDE6E-E9E6-4459-848C-74B227D8A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A63C-7DE1-43F3-A6A0-C64C98C6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BD7B8-78C1-4D29-9EFA-7BFFEA93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B1F6A-C3CD-4131-B22D-F59C2045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4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A90B-0FDF-45C4-9C6E-747E63DB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12053-5263-4EA8-AB9B-F2BF41839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F291-99BC-4967-8F35-3B1E4726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56621-44B4-4F05-9EFC-8C3013E0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27BC7-270C-45D9-B012-F92FA97D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775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DFED8-0F3B-401D-AFDE-F9FFB2421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48D9D-101D-41DF-9953-56F4FD268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4247F-ADB5-4CA9-A46C-70CC8A1B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779EB-99D7-432F-8BFD-DE5A11C7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CF47-9818-4BA8-891F-791E0118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91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A901-34EE-4A30-A197-9C3C78EF8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05AF5-14BB-478E-A993-3CCBCA766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D7092-78D8-4351-BDCC-4752E94D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B649-7E1F-48CE-BB09-6F5574E9E5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CCB64-D63B-4DBD-BAAE-11738F46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E555E-E1DA-40A9-9484-ABCEC46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2FC-8350-446D-844A-56424A73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4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8BF1-154C-4AD4-B2C5-546100AA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D80CB-3EDF-4869-89EF-39C3CF412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A61A2-08F1-4E9D-9E94-1AF973E4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B649-7E1F-48CE-BB09-6F5574E9E5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1C3F0-7F57-437A-9DAC-9A2C7EB1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C1977-BE15-4526-B1E5-9E8CB07E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2FC-8350-446D-844A-56424A73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23E5-3FD6-4AF7-80F9-380358B5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826A7-F2D8-4FCE-BF24-5613A0061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01A8E-9CCA-4561-AAA9-207682B17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B649-7E1F-48CE-BB09-6F5574E9E5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AB9-2AC8-473A-8BA0-3DDFC653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4A6FB-3987-4DBB-A6F9-27DC2E1D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2FC-8350-446D-844A-56424A73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05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5AC5-185F-4A02-A1FE-7B3BD683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180E7-6997-44AB-A512-77DD28F72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91CCE-F98F-4EC3-AD83-021DF7E66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1833F-1A0C-4B43-881E-46021293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B649-7E1F-48CE-BB09-6F5574E9E5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2680-E5E1-4C75-A0A5-9C8BA068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69FE3-D013-445A-90EC-D6E5BD4F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2FC-8350-446D-844A-56424A73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58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F57B-073E-4111-A465-9740241F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21F59-587F-4E87-94CB-6A1D6C180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03EF6-9DFF-486B-B976-20C6BEA9E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15B59-F9B2-4456-9D23-991FC6949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7DB2E-8C17-4396-A967-693B4C2A6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6843C4-27BF-4BC6-9A65-5A9FD492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B649-7E1F-48CE-BB09-6F5574E9E5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D9B5B-CF5C-4525-A09C-227EAB75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478D7-186F-4994-A63F-4481FFB4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2FC-8350-446D-844A-56424A73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1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4C0C-9904-4FC2-9F52-0975543D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6E6F5-F1B9-4BD5-80A1-3E368B7E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B649-7E1F-48CE-BB09-6F5574E9E5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1BF24-BA9B-4B3A-9AF5-21CA049B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91159-F676-4B62-AF0B-A1119D24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2FC-8350-446D-844A-56424A73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0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9BA2C-48EF-4BCB-AF7A-76615094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B649-7E1F-48CE-BB09-6F5574E9E5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982BD-973C-4972-A424-7788DAB2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7ABF5-09D8-4360-A40A-27103606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2FC-8350-446D-844A-56424A73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75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40F5-47B1-46E9-B56D-925B7BF2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FF25A-C94A-41E9-A823-39B4152CD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FE0D3-311C-4C8E-8F38-AB9084766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6B6B8-2183-49BA-8101-AEBF49D4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B649-7E1F-48CE-BB09-6F5574E9E5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F0C87-E0B1-4D6C-BB28-30B93A7D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8D8C3-59CF-40DC-B954-4700E79E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2FC-8350-446D-844A-56424A73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5205-56CF-4AAD-901E-FBF9616C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E93E-19D2-4477-9DB7-84CEBE0BC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B2D24-E051-49BD-AFC2-D27155AA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9772D-DC6A-4490-A50E-F8B0A0DA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23CA4-5055-4975-9F44-51384E2D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693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F56C-84CE-4BF4-9506-8F5676E9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831C0-5DFC-4B6D-8440-7C6CE749C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73561-BF66-4853-9B0B-6A95521AF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96185-8094-4390-B1DB-813DE00C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B649-7E1F-48CE-BB09-6F5574E9E5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90F13-CCEF-4C2F-A39B-E7DD8B91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180D-FE57-445E-8935-FCFF8974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2FC-8350-446D-844A-56424A73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5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34732-C3DC-4755-87FC-A5E6A7DB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EA8D4-CD35-40CA-A94E-09EA18A4B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42E0F-5A37-4DD0-883B-3FB87F0D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B649-7E1F-48CE-BB09-6F5574E9E5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65A4-3584-42F3-AAD0-A8F4C787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B41E8-C7A2-4CD1-82C5-E35148FE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2FC-8350-446D-844A-56424A73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0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39918-9759-44A7-B372-52393F35A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24672-937A-4C07-A735-1DC11D623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01E8E-6881-4A45-919E-93960BE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B649-7E1F-48CE-BB09-6F5574E9E5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46800-A689-40FC-A831-62348172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B8742-4DF5-4BF1-90DA-1CFAE0BC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C2FC-8350-446D-844A-56424A73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70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4644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6183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7037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1279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3436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2627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72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24C1-F931-44DE-BFDC-4E106EA9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A777-BA3D-486F-836C-00A10FF51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39537-A8DB-4050-9156-445AAA12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91FA-1B3B-4BA7-845E-C0999BB7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1D078-5078-43B0-81B0-24585A22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7279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0494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338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2039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2507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9244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6487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2312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5343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8653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605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893C6-9ED2-4A63-8542-7B140F4D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62496-D604-4130-8776-DFC973126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9DDB3-BA57-4CC6-91E0-0F06448C7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B7441-8B70-48AF-8BF5-E54C9A59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F135B-AC1D-4316-9142-5ABA561F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7F79A-6D8F-4C65-A072-60F4F739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8873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6371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2483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0667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973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7733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5631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0871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863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BE28-8E8C-488D-A2A1-19BDE50C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0FC18-E674-453C-B6BF-5F7202D6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2171C-1359-44B3-9912-730FC25CD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BB5D8-7DAC-499F-A819-0FFC218BE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9EC54-D9A5-48E5-8AA5-C784D419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4441F-1F2E-4C9A-B7E2-EDD8254E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813E2-EFC8-46D3-9CA7-225FBB45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C76A8-A77A-4B84-A5DF-D5740126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157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1CC4-E69D-427B-B880-992B2169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D06D9-BECC-4BE1-A2A0-EAE4B669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BD6E3-B08E-4853-B435-098B383F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B798D-0D35-4A27-BA76-C7093700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524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C6A27-BDB7-4E72-B5D1-396724EC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9F9C93-B327-4D69-9732-28645EFD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231D7-608F-412E-94C8-F13185A2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173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7E3A-F4B1-4445-ACCA-D017271A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978D-A0F9-4E41-9F5D-BE685854B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B0C54-E7F8-478F-BB4B-AC7B2FED6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E302E-2FCC-4108-B410-7245814C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1A92C-0264-4272-ADB3-EC85A458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B0CD4-F7CC-45D3-912B-A829F742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652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E17E-FB69-4C29-96E6-3B89F828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C49120-709C-44B3-8549-9401F4833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6BFAB-3ACE-4906-95BF-4AB810C2B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9C19F-070F-4EA3-B5F1-8ADCED9D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AD28E-545C-4486-87B3-C82BD784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26404-F969-4532-A40E-C08FC037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732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CD4099-369F-49A5-A747-57429E861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2F4DC-13BE-4749-B5F0-ADFADD244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83D0F-8466-4CF8-A61B-FD7D8E4F9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075B8-F2DD-476F-A13E-949FBC248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B497B-3E83-4AD7-8241-D64E34C80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55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2E6BF-F450-444F-AC10-30549BC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FE31F-402C-4BBD-A4EB-1F2A0546A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EFCB9-FE41-4401-B8F3-71868128F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AB649-7E1F-48CE-BB09-6F5574E9E5D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2AA15-4248-4BB6-8CB5-93E9A26AC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4CE0-AFA6-4ECF-9741-4314FCE5E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2C2FC-8350-446D-844A-56424A73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0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0531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BD16-F215-42DC-9CB5-7ACA4815F305}" type="datetimeFigureOut">
              <a:rPr lang="en-ID" smtClean="0"/>
              <a:t>06/07/2023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D775A-2547-44A0-A0DF-B4DB680A58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9804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.permit@brin.go.id" TargetMode="External"/><Relationship Id="rId2" Type="http://schemas.openxmlformats.org/officeDocument/2006/relationships/hyperlink" Target="http://www.klirensetik..brin.go.id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D927-54B8-8214-0E3D-9572747E8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066801"/>
            <a:ext cx="10323737" cy="24431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 PROSES PERIZINAN PENELITIAN ASING</a:t>
            </a:r>
            <a:b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D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ED73A-29BF-F3B3-5959-04B616D00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287" y="3602038"/>
            <a:ext cx="11549742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DIREKTORAT TATA KELOLA PERIZINAN RISET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DAN INOVASI DAN OTORITAS ILMIH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BADAN RISET DAN INOVASI NASIONAL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www.klirensetik.brin.go.id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research.permit@brin.go.id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BRIN Luncurkan Logo Baru di Momen Harteknas">
            <a:extLst>
              <a:ext uri="{FF2B5EF4-FFF2-40B4-BE49-F238E27FC236}">
                <a16:creationId xmlns:a16="http://schemas.microsoft.com/office/drawing/2014/main" id="{7DDA5664-B18A-A7A4-D4FE-E99CEAAE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4" y="195674"/>
            <a:ext cx="1694345" cy="101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65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3445842-DA14-680D-C993-06A1793F7915}"/>
              </a:ext>
            </a:extLst>
          </p:cNvPr>
          <p:cNvSpPr txBox="1"/>
          <p:nvPr/>
        </p:nvSpPr>
        <p:spPr>
          <a:xfrm>
            <a:off x="308007" y="550173"/>
            <a:ext cx="11232683" cy="606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705"/>
              </a:spcBef>
              <a:spcAft>
                <a:spcPts val="0"/>
              </a:spcAft>
              <a:buSzPts val="1200"/>
              <a:tabLst>
                <a:tab pos="2155825" algn="l"/>
                <a:tab pos="2156460" algn="l"/>
              </a:tabLst>
            </a:pPr>
            <a:r>
              <a:rPr lang="en-US" sz="54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PROPOSAL RISET</a:t>
            </a:r>
          </a:p>
          <a:p>
            <a:pPr lvl="1">
              <a:spcBef>
                <a:spcPts val="705"/>
              </a:spcBef>
              <a:spcAft>
                <a:spcPts val="0"/>
              </a:spcAft>
              <a:buSzPts val="1200"/>
              <a:tabLst>
                <a:tab pos="2155825" algn="l"/>
                <a:tab pos="2156460" algn="l"/>
              </a:tabLst>
            </a:pPr>
            <a:endParaRPr lang="en-US" sz="2400" b="1" spc="-5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05"/>
              </a:spcBef>
              <a:spcAft>
                <a:spcPts val="0"/>
              </a:spcAft>
              <a:buSzPts val="1200"/>
              <a:buFont typeface="+mj-lt"/>
              <a:buAutoNum type="alphaLcParenR"/>
              <a:tabLst>
                <a:tab pos="2155825" algn="l"/>
                <a:tab pos="2156460" algn="l"/>
              </a:tabLst>
            </a:pP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judul</a:t>
            </a:r>
            <a:endParaRPr lang="en-ID" sz="2800" b="1" spc="-5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05"/>
              </a:spcBef>
              <a:buSzPts val="1200"/>
              <a:buFont typeface="+mj-lt"/>
              <a:buAutoNum type="alphaLcParenR"/>
              <a:tabLst>
                <a:tab pos="2156460" algn="l"/>
              </a:tabLst>
            </a:pP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latar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belakang</a:t>
            </a:r>
            <a:endParaRPr lang="en-ID" sz="2800" b="1" spc="-5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10"/>
              </a:spcBef>
              <a:spcAft>
                <a:spcPts val="0"/>
              </a:spcAft>
              <a:buSzPts val="1200"/>
              <a:buFont typeface="+mj-lt"/>
              <a:buAutoNum type="alphaLcParenR"/>
              <a:tabLst>
                <a:tab pos="2155825" algn="l"/>
                <a:tab pos="2156460" algn="l"/>
              </a:tabLst>
            </a:pPr>
            <a:r>
              <a:rPr lang="en-US" sz="2800" b="1" spc="-5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medolodi</a:t>
            </a:r>
            <a:endParaRPr lang="en-ID" sz="2800" b="1" spc="-5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05"/>
              </a:spcBef>
              <a:buSzPts val="1200"/>
              <a:buFont typeface="+mj-lt"/>
              <a:buAutoNum type="alphaLcParenR"/>
              <a:tabLst>
                <a:tab pos="2156460" algn="l"/>
              </a:tabLst>
            </a:pP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penelitian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ID" sz="2800" b="1" spc="-5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15"/>
              </a:spcBef>
              <a:spcAft>
                <a:spcPts val="0"/>
              </a:spcAft>
              <a:buSzPts val="1200"/>
              <a:buFont typeface="+mj-lt"/>
              <a:buAutoNum type="alphaLcParenR"/>
              <a:tabLst>
                <a:tab pos="2155825" algn="l"/>
                <a:tab pos="2156460" algn="l"/>
              </a:tabLst>
            </a:pP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daftar </a:t>
            </a: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peneliti</a:t>
            </a:r>
            <a:endParaRPr lang="en-ID" sz="2800" b="1" spc="-5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05"/>
              </a:spcBef>
              <a:buSzPts val="1200"/>
              <a:buFont typeface="+mj-lt"/>
              <a:buAutoNum type="alphaLcParenR"/>
              <a:tabLst>
                <a:tab pos="2155825" algn="l"/>
                <a:tab pos="2156460" algn="l"/>
              </a:tabLst>
            </a:pP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Lembaga </a:t>
            </a: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pendanaan</a:t>
            </a:r>
            <a:endParaRPr lang="en-ID" sz="2800" b="1" spc="-5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05"/>
              </a:spcBef>
              <a:buSzPts val="1200"/>
              <a:buFont typeface="+mj-lt"/>
              <a:buAutoNum type="alphaLcParenR"/>
              <a:tabLst>
                <a:tab pos="2155825" algn="l"/>
                <a:tab pos="2156460" algn="l"/>
              </a:tabLst>
            </a:pPr>
            <a:r>
              <a:rPr lang="en-ID" sz="2800" b="1" spc="-5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daerah</a:t>
            </a:r>
            <a:r>
              <a:rPr lang="en-ID" sz="28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ID" sz="2800" b="1" spc="-5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penelitian</a:t>
            </a:r>
            <a:endParaRPr lang="en-ID" sz="2800" b="1" spc="-5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05"/>
              </a:spcBef>
              <a:buSzPts val="1200"/>
              <a:buFont typeface="+mj-lt"/>
              <a:buAutoNum type="alphaLcParenR"/>
              <a:tabLst>
                <a:tab pos="2156460" algn="l"/>
              </a:tabLst>
            </a:pP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rencana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pengelolaan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data</a:t>
            </a:r>
            <a:endParaRPr lang="en-ID" sz="2800" b="1" spc="-5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05"/>
              </a:spcBef>
              <a:buSzPts val="1200"/>
              <a:buFont typeface="+mj-lt"/>
              <a:buAutoNum type="alphaLcParenR"/>
              <a:tabLst>
                <a:tab pos="2155825" algn="l"/>
                <a:tab pos="2156460" algn="l"/>
              </a:tabLst>
            </a:pP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tgl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dimulai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jangka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penelitian</a:t>
            </a:r>
            <a:endParaRPr lang="en-ID" sz="2800" b="1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DF514-A76B-E1D6-C0B9-166736D8A4A4}"/>
              </a:ext>
            </a:extLst>
          </p:cNvPr>
          <p:cNvSpPr/>
          <p:nvPr/>
        </p:nvSpPr>
        <p:spPr>
          <a:xfrm>
            <a:off x="239162" y="182633"/>
            <a:ext cx="2615804" cy="637903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Menerbitkan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billing PNBP dan SIP;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SIP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dikirim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via email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setelah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PNBP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dibayar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oleh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Peneliti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Mitra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Kerja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088BAE-2240-A4D9-3D07-5C4E1F09959D}"/>
              </a:ext>
            </a:extLst>
          </p:cNvPr>
          <p:cNvSpPr/>
          <p:nvPr/>
        </p:nvSpPr>
        <p:spPr>
          <a:xfrm>
            <a:off x="3784997" y="154821"/>
            <a:ext cx="3941684" cy="3175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LEMBAGA MITRA KERJA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Bertindak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selaku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sponsor &amp;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Penjamin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visa &amp; ITAS C315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Peneliti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menyediakan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66693" marR="0" lvl="0" indent="-2666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Mengajukan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permohonan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via visa-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online.imigrasi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go.id </a:t>
            </a:r>
          </a:p>
          <a:p>
            <a:pPr marL="266693" marR="0" lvl="0" indent="-26669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Menerima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billing dan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membayar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PNBP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BRIN Punya Logo Berwarna Merah, Ini Artinya">
            <a:extLst>
              <a:ext uri="{FF2B5EF4-FFF2-40B4-BE49-F238E27FC236}">
                <a16:creationId xmlns:a16="http://schemas.microsoft.com/office/drawing/2014/main" id="{4A97AD2D-1693-E5D8-FDB6-EE6B1C94F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6" y="296334"/>
            <a:ext cx="1973815" cy="18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D7702F-6C49-7DDF-C4C1-008A210D8A2D}"/>
              </a:ext>
            </a:extLst>
          </p:cNvPr>
          <p:cNvSpPr/>
          <p:nvPr/>
        </p:nvSpPr>
        <p:spPr>
          <a:xfrm>
            <a:off x="3951516" y="4596493"/>
            <a:ext cx="3537857" cy="2106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PENELITI ASING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9F4324-22F4-197C-5E03-3ADF641CC68B}"/>
              </a:ext>
            </a:extLst>
          </p:cNvPr>
          <p:cNvSpPr/>
          <p:nvPr/>
        </p:nvSpPr>
        <p:spPr>
          <a:xfrm rot="10974148">
            <a:off x="2974273" y="1939139"/>
            <a:ext cx="654051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8A24631-4B40-726E-69FF-1B7D8F128011}"/>
              </a:ext>
            </a:extLst>
          </p:cNvPr>
          <p:cNvSpPr/>
          <p:nvPr/>
        </p:nvSpPr>
        <p:spPr>
          <a:xfrm>
            <a:off x="3050551" y="5091582"/>
            <a:ext cx="654051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DC9DCD57-1835-20B6-A14A-9B19E552DA53}"/>
              </a:ext>
            </a:extLst>
          </p:cNvPr>
          <p:cNvSpPr/>
          <p:nvPr/>
        </p:nvSpPr>
        <p:spPr>
          <a:xfrm>
            <a:off x="5099071" y="3554943"/>
            <a:ext cx="424939" cy="816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527BA49-F09F-B0C9-F101-C2ACD5FC0DD8}"/>
              </a:ext>
            </a:extLst>
          </p:cNvPr>
          <p:cNvSpPr/>
          <p:nvPr/>
        </p:nvSpPr>
        <p:spPr>
          <a:xfrm rot="10561314">
            <a:off x="5643253" y="3624794"/>
            <a:ext cx="424939" cy="816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D8AEB961-9819-EA39-C58C-11C68EDDF6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069" y="5411502"/>
            <a:ext cx="970603" cy="115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E1DF1184-8F1E-7A85-11B2-D14F35206D8D}"/>
              </a:ext>
            </a:extLst>
          </p:cNvPr>
          <p:cNvSpPr/>
          <p:nvPr/>
        </p:nvSpPr>
        <p:spPr>
          <a:xfrm>
            <a:off x="7911225" y="1304309"/>
            <a:ext cx="654051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87315-DB11-F748-E87C-811CBB4A1433}"/>
              </a:ext>
            </a:extLst>
          </p:cNvPr>
          <p:cNvSpPr/>
          <p:nvPr/>
        </p:nvSpPr>
        <p:spPr>
          <a:xfrm>
            <a:off x="8680812" y="296333"/>
            <a:ext cx="3365139" cy="5816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2D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DITJEN IMIGRASI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D2D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D2D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1C2164-832D-5AC2-F065-3B58E9449E61}"/>
              </a:ext>
            </a:extLst>
          </p:cNvPr>
          <p:cNvSpPr/>
          <p:nvPr/>
        </p:nvSpPr>
        <p:spPr>
          <a:xfrm>
            <a:off x="8749823" y="3147780"/>
            <a:ext cx="3238808" cy="3263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1" marR="0" lvl="0" indent="-342891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Persetujuan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Visa</a:t>
            </a:r>
          </a:p>
          <a:p>
            <a:pPr marL="342891" marR="0" lvl="0" indent="-342891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Mengirimkan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visa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elektronik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download (1).png">
            <a:extLst>
              <a:ext uri="{FF2B5EF4-FFF2-40B4-BE49-F238E27FC236}">
                <a16:creationId xmlns:a16="http://schemas.microsoft.com/office/drawing/2014/main" id="{E9CFEEBA-55D6-E840-04C7-03ED32069D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17" y="699891"/>
            <a:ext cx="1942884" cy="1700023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7F1FE73C-F89D-F369-1E79-7220111EE378}"/>
              </a:ext>
            </a:extLst>
          </p:cNvPr>
          <p:cNvSpPr/>
          <p:nvPr/>
        </p:nvSpPr>
        <p:spPr>
          <a:xfrm>
            <a:off x="3018279" y="1297819"/>
            <a:ext cx="654051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2C7F2E4-8474-9320-E0DB-597A62BCD030}"/>
              </a:ext>
            </a:extLst>
          </p:cNvPr>
          <p:cNvSpPr/>
          <p:nvPr/>
        </p:nvSpPr>
        <p:spPr>
          <a:xfrm rot="10800000">
            <a:off x="3063077" y="5546155"/>
            <a:ext cx="654051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99F3B0E-76E2-FFF0-4C8F-4184A0C4F4E6}"/>
              </a:ext>
            </a:extLst>
          </p:cNvPr>
          <p:cNvSpPr/>
          <p:nvPr/>
        </p:nvSpPr>
        <p:spPr>
          <a:xfrm rot="10555686">
            <a:off x="7723561" y="5323906"/>
            <a:ext cx="654051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03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88BAE-2240-A4D9-3D07-5C4E1F09959D}"/>
              </a:ext>
            </a:extLst>
          </p:cNvPr>
          <p:cNvSpPr/>
          <p:nvPr/>
        </p:nvSpPr>
        <p:spPr>
          <a:xfrm>
            <a:off x="146049" y="1"/>
            <a:ext cx="3365139" cy="6535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LEMBAGA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LEMBAGA MITRA KERJA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Menyediakan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Surat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Permohonan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Persyaratan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SKJ dan SPP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1DF1184-8F1E-7A85-11B2-D14F35206D8D}"/>
              </a:ext>
            </a:extLst>
          </p:cNvPr>
          <p:cNvSpPr/>
          <p:nvPr/>
        </p:nvSpPr>
        <p:spPr>
          <a:xfrm>
            <a:off x="7793097" y="1125423"/>
            <a:ext cx="654051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04194E6-486A-9551-25D6-D4B65071A5F6}"/>
              </a:ext>
            </a:extLst>
          </p:cNvPr>
          <p:cNvSpPr/>
          <p:nvPr/>
        </p:nvSpPr>
        <p:spPr>
          <a:xfrm rot="10555686">
            <a:off x="7772307" y="1720822"/>
            <a:ext cx="654051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87315-DB11-F748-E87C-811CBB4A1433}"/>
              </a:ext>
            </a:extLst>
          </p:cNvPr>
          <p:cNvSpPr/>
          <p:nvPr/>
        </p:nvSpPr>
        <p:spPr>
          <a:xfrm>
            <a:off x="14706975" y="-573198"/>
            <a:ext cx="626459" cy="666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D2D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22B985-DDB6-3EE8-CC8C-7847F5019F86}"/>
              </a:ext>
            </a:extLst>
          </p:cNvPr>
          <p:cNvSpPr/>
          <p:nvPr/>
        </p:nvSpPr>
        <p:spPr>
          <a:xfrm>
            <a:off x="8641715" y="93701"/>
            <a:ext cx="3365139" cy="26814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D2D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2D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2D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2D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MABES POLRI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2D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Menerbitkan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2D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SKJ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1C2FD24-0EB2-610E-9408-8ABA84E8C0E8}"/>
              </a:ext>
            </a:extLst>
          </p:cNvPr>
          <p:cNvSpPr/>
          <p:nvPr/>
        </p:nvSpPr>
        <p:spPr>
          <a:xfrm rot="11042499">
            <a:off x="7812301" y="4692674"/>
            <a:ext cx="654051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107E82B-C34C-B83E-0379-3826886EF031}"/>
              </a:ext>
            </a:extLst>
          </p:cNvPr>
          <p:cNvSpPr/>
          <p:nvPr/>
        </p:nvSpPr>
        <p:spPr>
          <a:xfrm>
            <a:off x="7793097" y="4065795"/>
            <a:ext cx="654051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A99444-95F6-C271-226C-D8DC4235E6A3}"/>
              </a:ext>
            </a:extLst>
          </p:cNvPr>
          <p:cNvSpPr/>
          <p:nvPr/>
        </p:nvSpPr>
        <p:spPr>
          <a:xfrm>
            <a:off x="4332817" y="498464"/>
            <a:ext cx="3265715" cy="5902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PENELITI ASING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Mengajukan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Permohonan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SKJ &amp; SPP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D8FF9C16-2729-CECA-0339-5ED98F94AC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537" y="2775118"/>
            <a:ext cx="2645015" cy="338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14686BCD-CE53-7962-CADE-524DF4B8AB77}"/>
              </a:ext>
            </a:extLst>
          </p:cNvPr>
          <p:cNvSpPr/>
          <p:nvPr/>
        </p:nvSpPr>
        <p:spPr>
          <a:xfrm>
            <a:off x="3631533" y="3072509"/>
            <a:ext cx="654051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EA7E3DA-9D59-6F2B-22A9-3512B7872A60}"/>
              </a:ext>
            </a:extLst>
          </p:cNvPr>
          <p:cNvSpPr/>
          <p:nvPr/>
        </p:nvSpPr>
        <p:spPr>
          <a:xfrm rot="10555686">
            <a:off x="3587332" y="3706875"/>
            <a:ext cx="654051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34C0883-A1AF-3F3E-6FD4-06D93FD5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93" y="110926"/>
            <a:ext cx="1449827" cy="14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F67883B-2117-0E58-8382-C07243633B49}"/>
              </a:ext>
            </a:extLst>
          </p:cNvPr>
          <p:cNvSpPr/>
          <p:nvPr/>
        </p:nvSpPr>
        <p:spPr>
          <a:xfrm>
            <a:off x="8695077" y="3072509"/>
            <a:ext cx="3365139" cy="33282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D2D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D2D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D2D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2D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DIRWASNAS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2D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Menerbitkan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2D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SPP</a:t>
            </a:r>
          </a:p>
        </p:txBody>
      </p:sp>
      <p:pic>
        <p:nvPicPr>
          <p:cNvPr id="1036" name="Picture 12" descr="Logo">
            <a:extLst>
              <a:ext uri="{FF2B5EF4-FFF2-40B4-BE49-F238E27FC236}">
                <a16:creationId xmlns:a16="http://schemas.microsoft.com/office/drawing/2014/main" id="{EA7A11DA-B8E2-1024-FD86-630E2081C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119" y="3162299"/>
            <a:ext cx="1365935" cy="175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833D125-C0CA-FD41-2003-CE996E3DA97D}"/>
              </a:ext>
            </a:extLst>
          </p:cNvPr>
          <p:cNvSpPr/>
          <p:nvPr/>
        </p:nvSpPr>
        <p:spPr>
          <a:xfrm>
            <a:off x="2831986" y="680167"/>
            <a:ext cx="564788" cy="50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691F8-E8D3-614A-3464-F91E6994AEBA}"/>
              </a:ext>
            </a:extLst>
          </p:cNvPr>
          <p:cNvSpPr txBox="1"/>
          <p:nvPr/>
        </p:nvSpPr>
        <p:spPr>
          <a:xfrm>
            <a:off x="2948759" y="68016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EFC887-1A3C-9CBA-3DC3-3DC0C45E46F5}"/>
              </a:ext>
            </a:extLst>
          </p:cNvPr>
          <p:cNvSpPr/>
          <p:nvPr/>
        </p:nvSpPr>
        <p:spPr>
          <a:xfrm>
            <a:off x="6814757" y="599551"/>
            <a:ext cx="564788" cy="50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D7CBEA7-6DFC-693F-2FBF-C4063FEF461D}"/>
              </a:ext>
            </a:extLst>
          </p:cNvPr>
          <p:cNvSpPr/>
          <p:nvPr/>
        </p:nvSpPr>
        <p:spPr>
          <a:xfrm>
            <a:off x="11217639" y="244463"/>
            <a:ext cx="564788" cy="50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D19448E-2142-C31E-BE0A-C5F829813401}"/>
              </a:ext>
            </a:extLst>
          </p:cNvPr>
          <p:cNvSpPr/>
          <p:nvPr/>
        </p:nvSpPr>
        <p:spPr>
          <a:xfrm>
            <a:off x="11431409" y="3176215"/>
            <a:ext cx="564788" cy="50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E7BFC5-FEFD-22AD-6310-6C368ADB6879}"/>
              </a:ext>
            </a:extLst>
          </p:cNvPr>
          <p:cNvSpPr txBox="1"/>
          <p:nvPr/>
        </p:nvSpPr>
        <p:spPr>
          <a:xfrm>
            <a:off x="6944751" y="60220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87F14F-F2E9-4A75-59F8-513D64251490}"/>
              </a:ext>
            </a:extLst>
          </p:cNvPr>
          <p:cNvSpPr txBox="1"/>
          <p:nvPr/>
        </p:nvSpPr>
        <p:spPr>
          <a:xfrm>
            <a:off x="11347633" y="22924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74FAFD-A98D-B40B-DBE4-6939A9592443}"/>
              </a:ext>
            </a:extLst>
          </p:cNvPr>
          <p:cNvSpPr txBox="1"/>
          <p:nvPr/>
        </p:nvSpPr>
        <p:spPr>
          <a:xfrm>
            <a:off x="11561403" y="316738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21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A77F-C86E-580C-6906-9850EFA5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25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RISET DI KAWASAN KONSERVASI</a:t>
            </a:r>
            <a:endParaRPr lang="en-ID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3AE4D8-B7F8-1004-BE83-773DE38E896B}"/>
              </a:ext>
            </a:extLst>
          </p:cNvPr>
          <p:cNvSpPr/>
          <p:nvPr/>
        </p:nvSpPr>
        <p:spPr>
          <a:xfrm>
            <a:off x="478972" y="1491343"/>
            <a:ext cx="3032217" cy="504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LEMBAGA MITRA KERJA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Menyediakan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Surat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Permohonan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Persyaratan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SIMAKSI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39941-80A7-8CAC-2CCD-D6E66909BFB9}"/>
              </a:ext>
            </a:extLst>
          </p:cNvPr>
          <p:cNvSpPr/>
          <p:nvPr/>
        </p:nvSpPr>
        <p:spPr>
          <a:xfrm>
            <a:off x="4735590" y="1626097"/>
            <a:ext cx="3087612" cy="490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PENELITI ASING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Mengajukan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Permohonan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SIMAKSI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6AB6B9E9-28CD-BBE2-2349-FAD53AD92B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937" y="3535907"/>
            <a:ext cx="2510563" cy="269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34D28B7-3157-0FCF-913C-3C06C48A67B8}"/>
              </a:ext>
            </a:extLst>
          </p:cNvPr>
          <p:cNvSpPr/>
          <p:nvPr/>
        </p:nvSpPr>
        <p:spPr>
          <a:xfrm>
            <a:off x="3740442" y="3889542"/>
            <a:ext cx="86069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44FF719-2855-E021-67BD-ECC45E065E70}"/>
              </a:ext>
            </a:extLst>
          </p:cNvPr>
          <p:cNvSpPr/>
          <p:nvPr/>
        </p:nvSpPr>
        <p:spPr>
          <a:xfrm rot="10800000">
            <a:off x="3740442" y="4363675"/>
            <a:ext cx="799809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AFCA7A-E417-4397-855C-05E8D00ED211}"/>
              </a:ext>
            </a:extLst>
          </p:cNvPr>
          <p:cNvSpPr/>
          <p:nvPr/>
        </p:nvSpPr>
        <p:spPr>
          <a:xfrm>
            <a:off x="8942072" y="1620674"/>
            <a:ext cx="3032217" cy="478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DITJEN KSDAE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Menerbitkan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SIMAKSI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AB791A-F898-59A6-6B77-329C58D6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616" y="1723119"/>
            <a:ext cx="1995125" cy="19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68FE32D-6AFD-2CED-F8D0-D89E99147DA2}"/>
              </a:ext>
            </a:extLst>
          </p:cNvPr>
          <p:cNvSpPr/>
          <p:nvPr/>
        </p:nvSpPr>
        <p:spPr>
          <a:xfrm>
            <a:off x="7952289" y="3858575"/>
            <a:ext cx="86069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DD1B01A-EAA0-17CD-4049-A4000400F73F}"/>
              </a:ext>
            </a:extLst>
          </p:cNvPr>
          <p:cNvSpPr/>
          <p:nvPr/>
        </p:nvSpPr>
        <p:spPr>
          <a:xfrm rot="10800000">
            <a:off x="7967554" y="4438129"/>
            <a:ext cx="799809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62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A77F-C86E-580C-6906-9850EFA5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25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RISET DI PERAIRAN LAUT &amp; ZEE </a:t>
            </a:r>
            <a:endParaRPr lang="en-ID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3AE4D8-B7F8-1004-BE83-773DE38E896B}"/>
              </a:ext>
            </a:extLst>
          </p:cNvPr>
          <p:cNvSpPr/>
          <p:nvPr/>
        </p:nvSpPr>
        <p:spPr>
          <a:xfrm>
            <a:off x="478972" y="1491343"/>
            <a:ext cx="3032217" cy="504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LEMBAGA MITRA KERJA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Menyediakan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Surat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Permohonan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Persyaratan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SC dan SO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39941-80A7-8CAC-2CCD-D6E66909BFB9}"/>
              </a:ext>
            </a:extLst>
          </p:cNvPr>
          <p:cNvSpPr/>
          <p:nvPr/>
        </p:nvSpPr>
        <p:spPr>
          <a:xfrm>
            <a:off x="4735590" y="1626097"/>
            <a:ext cx="3087612" cy="490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PENELITI ASING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Mengajukan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Permohonan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SC &amp; SO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6AB6B9E9-28CD-BBE2-2349-FAD53AD92B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937" y="3535907"/>
            <a:ext cx="2510563" cy="269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34D28B7-3157-0FCF-913C-3C06C48A67B8}"/>
              </a:ext>
            </a:extLst>
          </p:cNvPr>
          <p:cNvSpPr/>
          <p:nvPr/>
        </p:nvSpPr>
        <p:spPr>
          <a:xfrm>
            <a:off x="3740442" y="3889542"/>
            <a:ext cx="86069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44FF719-2855-E021-67BD-ECC45E065E70}"/>
              </a:ext>
            </a:extLst>
          </p:cNvPr>
          <p:cNvSpPr/>
          <p:nvPr/>
        </p:nvSpPr>
        <p:spPr>
          <a:xfrm rot="10800000">
            <a:off x="3740442" y="4363675"/>
            <a:ext cx="799809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68FE32D-6AFD-2CED-F8D0-D89E99147DA2}"/>
              </a:ext>
            </a:extLst>
          </p:cNvPr>
          <p:cNvSpPr/>
          <p:nvPr/>
        </p:nvSpPr>
        <p:spPr>
          <a:xfrm>
            <a:off x="7952289" y="3858575"/>
            <a:ext cx="860695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DD1B01A-EAA0-17CD-4049-A4000400F73F}"/>
              </a:ext>
            </a:extLst>
          </p:cNvPr>
          <p:cNvSpPr/>
          <p:nvPr/>
        </p:nvSpPr>
        <p:spPr>
          <a:xfrm rot="10800000">
            <a:off x="7967554" y="4438129"/>
            <a:ext cx="799809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F3C655-3594-37C2-7966-8044D850BEDA}"/>
              </a:ext>
            </a:extLst>
          </p:cNvPr>
          <p:cNvSpPr/>
          <p:nvPr/>
        </p:nvSpPr>
        <p:spPr>
          <a:xfrm>
            <a:off x="9083099" y="1626097"/>
            <a:ext cx="2905701" cy="1488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D3CFF2-5FBA-3F0D-407A-7901849F4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78" y="1626098"/>
            <a:ext cx="1477645" cy="13819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8C66EC-839B-F39E-22EA-1984F4EC6C0C}"/>
              </a:ext>
            </a:extLst>
          </p:cNvPr>
          <p:cNvSpPr/>
          <p:nvPr/>
        </p:nvSpPr>
        <p:spPr>
          <a:xfrm>
            <a:off x="9083099" y="3114841"/>
            <a:ext cx="2905701" cy="342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DITWILHAN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Menerbitkan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SC &amp;SO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03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1755-DD26-06AD-F41F-D342BC67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19939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RESEARCH PERMIT FEE</a:t>
            </a:r>
            <a:br>
              <a:rPr lang="en-US" dirty="0"/>
            </a:b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01012-239B-2375-C319-DBED5C722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87" t="21272" r="19300" b="17510"/>
          <a:stretch/>
        </p:blipFill>
        <p:spPr bwMode="auto">
          <a:xfrm>
            <a:off x="1" y="1333500"/>
            <a:ext cx="12052300" cy="5003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385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1 Unique Ways to Say 'Thank You' in an Email | Grammarly">
            <a:extLst>
              <a:ext uri="{FF2B5EF4-FFF2-40B4-BE49-F238E27FC236}">
                <a16:creationId xmlns:a16="http://schemas.microsoft.com/office/drawing/2014/main" id="{E2A4B1C6-B9CF-125A-474A-E7305D4F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63"/>
            <a:ext cx="12192000" cy="6416675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532E67-F359-B671-EDD9-97BFD79F8200}"/>
              </a:ext>
            </a:extLst>
          </p:cNvPr>
          <p:cNvSpPr/>
          <p:nvPr/>
        </p:nvSpPr>
        <p:spPr>
          <a:xfrm>
            <a:off x="144379" y="6015789"/>
            <a:ext cx="1915427" cy="481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317C6B-6B49-4657-A676-02F9198B2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23068"/>
            <a:ext cx="11573197" cy="757130"/>
          </a:xfrm>
        </p:spPr>
        <p:txBody>
          <a:bodyPr/>
          <a:lstStyle/>
          <a:p>
            <a:r>
              <a:rPr lang="en-US" sz="4800" b="1" dirty="0"/>
              <a:t>PERIZINAN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81C49-DE84-428F-8495-3E16C2007044}"/>
              </a:ext>
            </a:extLst>
          </p:cNvPr>
          <p:cNvSpPr txBox="1"/>
          <p:nvPr/>
        </p:nvSpPr>
        <p:spPr>
          <a:xfrm>
            <a:off x="323529" y="1446060"/>
            <a:ext cx="113772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 err="1"/>
              <a:t>Penelitian</a:t>
            </a:r>
            <a:r>
              <a:rPr lang="en-US" sz="2800" b="1" dirty="0"/>
              <a:t>, </a:t>
            </a:r>
            <a:r>
              <a:rPr lang="en-US" sz="2800" b="1" dirty="0" err="1"/>
              <a:t>Pengembangan</a:t>
            </a:r>
            <a:r>
              <a:rPr lang="en-US" sz="2800" b="1" dirty="0"/>
              <a:t>, </a:t>
            </a:r>
            <a:r>
              <a:rPr lang="en-US" sz="2800" b="1" dirty="0" err="1"/>
              <a:t>Pengkajian</a:t>
            </a:r>
            <a:r>
              <a:rPr lang="en-US" sz="2800" b="1" dirty="0"/>
              <a:t>, dan </a:t>
            </a:r>
            <a:r>
              <a:rPr lang="fi-FI" sz="2800" b="1" dirty="0"/>
              <a:t>Penerapan dapat dilaksanakan oleh Kelembagaan </a:t>
            </a:r>
            <a:r>
              <a:rPr lang="en-US" sz="2800" b="1" dirty="0" err="1"/>
              <a:t>Ilmu</a:t>
            </a:r>
            <a:r>
              <a:rPr lang="en-US" sz="2800" b="1" dirty="0"/>
              <a:t> </a:t>
            </a:r>
            <a:r>
              <a:rPr lang="en-US" sz="2800" b="1" dirty="0" err="1"/>
              <a:t>Pengetahuan</a:t>
            </a:r>
            <a:r>
              <a:rPr lang="en-US" sz="2800" b="1" dirty="0"/>
              <a:t> dan </a:t>
            </a:r>
            <a:r>
              <a:rPr lang="en-US" sz="2800" b="1" dirty="0" err="1"/>
              <a:t>Teknologi</a:t>
            </a:r>
            <a:r>
              <a:rPr lang="en-US" sz="2800" b="1" dirty="0"/>
              <a:t> </a:t>
            </a:r>
            <a:r>
              <a:rPr lang="en-US" sz="2800" b="1" dirty="0" err="1"/>
              <a:t>asing</a:t>
            </a:r>
            <a:r>
              <a:rPr lang="en-US" sz="2800" b="1" dirty="0"/>
              <a:t> dan/</a:t>
            </a:r>
            <a:r>
              <a:rPr lang="en-US" sz="2800" b="1" dirty="0" err="1"/>
              <a:t>atau</a:t>
            </a:r>
            <a:r>
              <a:rPr lang="en-US" sz="2800" b="1" dirty="0"/>
              <a:t> orang </a:t>
            </a:r>
            <a:r>
              <a:rPr lang="en-US" sz="2800" b="1" dirty="0" err="1"/>
              <a:t>asing</a:t>
            </a:r>
            <a:endParaRPr lang="en-US" sz="2800" b="1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800" b="1" dirty="0" err="1"/>
              <a:t>Pelaksanaan</a:t>
            </a:r>
            <a:r>
              <a:rPr lang="en-US" sz="2800" b="1" dirty="0"/>
              <a:t> </a:t>
            </a:r>
            <a:r>
              <a:rPr lang="en-US" sz="2800" b="1" dirty="0" err="1"/>
              <a:t>Penelitian</a:t>
            </a:r>
            <a:r>
              <a:rPr lang="en-US" sz="2800" b="1" dirty="0"/>
              <a:t>, </a:t>
            </a:r>
            <a:r>
              <a:rPr lang="en-US" sz="2800" b="1" dirty="0" err="1"/>
              <a:t>Pengembangan</a:t>
            </a:r>
            <a:r>
              <a:rPr lang="en-US" sz="2800" b="1" dirty="0"/>
              <a:t>, </a:t>
            </a:r>
            <a:r>
              <a:rPr lang="en-US" sz="2800" b="1" dirty="0" err="1"/>
              <a:t>Pengkajian</a:t>
            </a:r>
            <a:r>
              <a:rPr lang="en-US" sz="2800" b="1" dirty="0"/>
              <a:t>, </a:t>
            </a:r>
            <a:r>
              <a:rPr lang="fi-FI" sz="2800" b="1" dirty="0"/>
              <a:t>dan Penerapan oleh Kelembagaan Ilmu Pengetahuan </a:t>
            </a:r>
            <a:r>
              <a:rPr lang="nn-NO" sz="2800" b="1" dirty="0"/>
              <a:t>dan Teknologi asing dan/atau orang asing </a:t>
            </a:r>
            <a:r>
              <a:rPr lang="en-US" sz="2800" b="1" dirty="0" err="1"/>
              <a:t>wajib</a:t>
            </a:r>
            <a:r>
              <a:rPr lang="en-US" sz="2800" b="1" dirty="0"/>
              <a:t> </a:t>
            </a:r>
            <a:r>
              <a:rPr lang="en-US" sz="2800" b="1" dirty="0" err="1"/>
              <a:t>memperoleh</a:t>
            </a:r>
            <a:r>
              <a:rPr lang="en-US" sz="2800" b="1" dirty="0"/>
              <a:t> </a:t>
            </a:r>
            <a:r>
              <a:rPr lang="en-US" sz="2800" b="1" dirty="0" err="1"/>
              <a:t>izin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Pemerintah</a:t>
            </a:r>
            <a:r>
              <a:rPr lang="en-US" sz="2800" b="1" dirty="0"/>
              <a:t> Pusat.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fi-FI" sz="2800" dirty="0"/>
              <a:t>Dalam pelaksanaan pemberian izin Penelitian, </a:t>
            </a:r>
            <a:r>
              <a:rPr lang="en-US" sz="2800" dirty="0" err="1"/>
              <a:t>Pengembangan</a:t>
            </a:r>
            <a:r>
              <a:rPr lang="en-US" sz="2800" dirty="0"/>
              <a:t>, </a:t>
            </a:r>
            <a:r>
              <a:rPr lang="en-US" sz="2800" dirty="0" err="1"/>
              <a:t>Pengkajian</a:t>
            </a:r>
            <a:r>
              <a:rPr lang="en-US" sz="2800" dirty="0"/>
              <a:t>, dan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Kelembagaan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dan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asing</a:t>
            </a:r>
            <a:r>
              <a:rPr lang="en-US" sz="2800" dirty="0"/>
              <a:t> </a:t>
            </a:r>
            <a:r>
              <a:rPr lang="sv-SE" sz="2800" dirty="0"/>
              <a:t>dan/atau orang asing </a:t>
            </a:r>
            <a:r>
              <a:rPr lang="fi-FI" sz="2800" dirty="0"/>
              <a:t>dilakukan </a:t>
            </a:r>
            <a:r>
              <a:rPr lang="fi-FI" sz="2800" b="1" dirty="0"/>
              <a:t>kelayakan etik oleh komisi etik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25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78467"/>
            <a:ext cx="11573197" cy="646331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latin typeface="AR JULIAN" panose="02000000000000000000" pitchFamily="2" charset="0"/>
              </a:rPr>
              <a:t>KEWAJIBAN </a:t>
            </a:r>
            <a:r>
              <a:rPr lang="en-US" sz="4000" b="1">
                <a:latin typeface="AR JULIAN" panose="02000000000000000000" pitchFamily="2" charset="0"/>
              </a:rPr>
              <a:t>PENELITI ASING &amp; MITRA KERJA</a:t>
            </a:r>
            <a:endParaRPr lang="en-US" sz="4000" dirty="0">
              <a:latin typeface="AR JULI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36BE0F-A2CB-48D4-872D-DC25D303046B}"/>
              </a:ext>
            </a:extLst>
          </p:cNvPr>
          <p:cNvSpPr/>
          <p:nvPr/>
        </p:nvSpPr>
        <p:spPr>
          <a:xfrm>
            <a:off x="431799" y="3642574"/>
            <a:ext cx="4483388" cy="12119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C431FE8-941B-4B1D-98A6-88C0CA35F43A}"/>
              </a:ext>
            </a:extLst>
          </p:cNvPr>
          <p:cNvSpPr/>
          <p:nvPr/>
        </p:nvSpPr>
        <p:spPr>
          <a:xfrm rot="13500000">
            <a:off x="4603469" y="3746603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AB4C7401-7566-435D-A634-975FF57F3E19}"/>
              </a:ext>
            </a:extLst>
          </p:cNvPr>
          <p:cNvSpPr/>
          <p:nvPr/>
        </p:nvSpPr>
        <p:spPr>
          <a:xfrm rot="13500000">
            <a:off x="4791023" y="3750155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7180-4878-4885-8082-9691CE6C1503}"/>
              </a:ext>
            </a:extLst>
          </p:cNvPr>
          <p:cNvSpPr txBox="1"/>
          <p:nvPr/>
        </p:nvSpPr>
        <p:spPr>
          <a:xfrm>
            <a:off x="4873372" y="3887371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BE7B23-F431-4D1E-BE04-30891966A332}"/>
              </a:ext>
            </a:extLst>
          </p:cNvPr>
          <p:cNvSpPr/>
          <p:nvPr/>
        </p:nvSpPr>
        <p:spPr>
          <a:xfrm>
            <a:off x="431799" y="2563951"/>
            <a:ext cx="4483388" cy="8263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30280F83-6F91-4577-8295-CD0131AEA637}"/>
              </a:ext>
            </a:extLst>
          </p:cNvPr>
          <p:cNvSpPr/>
          <p:nvPr/>
        </p:nvSpPr>
        <p:spPr>
          <a:xfrm rot="13500000">
            <a:off x="4614168" y="2685459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23421E88-E1F8-4822-BC5D-4005BF5EAEFD}"/>
              </a:ext>
            </a:extLst>
          </p:cNvPr>
          <p:cNvSpPr/>
          <p:nvPr/>
        </p:nvSpPr>
        <p:spPr>
          <a:xfrm rot="13500000">
            <a:off x="4787421" y="2682721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4AD84-407E-40E4-94B1-44CDBF63BF51}"/>
              </a:ext>
            </a:extLst>
          </p:cNvPr>
          <p:cNvSpPr txBox="1"/>
          <p:nvPr/>
        </p:nvSpPr>
        <p:spPr>
          <a:xfrm>
            <a:off x="4797097" y="2823883"/>
            <a:ext cx="55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383997-0CC9-4B61-B0DB-25FF46A8455B}"/>
              </a:ext>
            </a:extLst>
          </p:cNvPr>
          <p:cNvSpPr/>
          <p:nvPr/>
        </p:nvSpPr>
        <p:spPr>
          <a:xfrm>
            <a:off x="426867" y="1498755"/>
            <a:ext cx="4488320" cy="82753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6175CF4C-DABC-46B5-A9AB-3CC04A314DC9}"/>
              </a:ext>
            </a:extLst>
          </p:cNvPr>
          <p:cNvSpPr/>
          <p:nvPr/>
        </p:nvSpPr>
        <p:spPr>
          <a:xfrm rot="13500000">
            <a:off x="4614167" y="1595804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F424D328-5432-427F-92EF-2C8F30A86EC4}"/>
              </a:ext>
            </a:extLst>
          </p:cNvPr>
          <p:cNvSpPr/>
          <p:nvPr/>
        </p:nvSpPr>
        <p:spPr>
          <a:xfrm rot="13500000">
            <a:off x="4784038" y="1606142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4B3361-768E-4922-8CC7-A6F0B41006B6}"/>
              </a:ext>
            </a:extLst>
          </p:cNvPr>
          <p:cNvSpPr txBox="1"/>
          <p:nvPr/>
        </p:nvSpPr>
        <p:spPr>
          <a:xfrm>
            <a:off x="4859292" y="1715423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4408A3C-91EF-4692-B620-5E490A47CC2A}"/>
              </a:ext>
            </a:extLst>
          </p:cNvPr>
          <p:cNvSpPr txBox="1">
            <a:spLocks/>
          </p:cNvSpPr>
          <p:nvPr/>
        </p:nvSpPr>
        <p:spPr>
          <a:xfrm>
            <a:off x="610155" y="1622538"/>
            <a:ext cx="3812242" cy="3053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d-ID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ematuhi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perundan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undangan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906CF0-C2EF-452A-98C0-F72F80A5F0B9}"/>
              </a:ext>
            </a:extLst>
          </p:cNvPr>
          <p:cNvSpPr/>
          <p:nvPr/>
        </p:nvSpPr>
        <p:spPr>
          <a:xfrm>
            <a:off x="431799" y="5106829"/>
            <a:ext cx="4483388" cy="127399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AF2C68F8-913F-4D86-B526-28E04B29A489}"/>
              </a:ext>
            </a:extLst>
          </p:cNvPr>
          <p:cNvSpPr/>
          <p:nvPr/>
        </p:nvSpPr>
        <p:spPr>
          <a:xfrm rot="13500000">
            <a:off x="4603469" y="5215793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E3263DFD-CAAB-46A9-9AB8-F773963CBEEF}"/>
              </a:ext>
            </a:extLst>
          </p:cNvPr>
          <p:cNvSpPr/>
          <p:nvPr/>
        </p:nvSpPr>
        <p:spPr>
          <a:xfrm rot="13500000">
            <a:off x="4787395" y="5230547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8A410-F5B4-4797-8956-A780831F3C87}"/>
              </a:ext>
            </a:extLst>
          </p:cNvPr>
          <p:cNvSpPr txBox="1"/>
          <p:nvPr/>
        </p:nvSpPr>
        <p:spPr>
          <a:xfrm>
            <a:off x="4852210" y="534284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5" name="Graphic 39">
            <a:extLst>
              <a:ext uri="{FF2B5EF4-FFF2-40B4-BE49-F238E27FC236}">
                <a16:creationId xmlns:a16="http://schemas.microsoft.com/office/drawing/2014/main" id="{E3001437-BFD6-45C3-BDCD-11F3A8CB6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1871" y="5492140"/>
            <a:ext cx="518288" cy="136586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499C5BD-8B88-4C24-916F-354B05455F1C}"/>
              </a:ext>
            </a:extLst>
          </p:cNvPr>
          <p:cNvGrpSpPr/>
          <p:nvPr/>
        </p:nvGrpSpPr>
        <p:grpSpPr>
          <a:xfrm flipH="1">
            <a:off x="4198868" y="6203173"/>
            <a:ext cx="3538328" cy="692777"/>
            <a:chOff x="1596377" y="3238221"/>
            <a:chExt cx="5927951" cy="11606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BCA0FC23-6346-45C1-B92C-AE85DE437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DBE4D171-9830-47E5-8B61-E3A59C326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9" name="Rectangle 35">
              <a:extLst>
                <a:ext uri="{FF2B5EF4-FFF2-40B4-BE49-F238E27FC236}">
                  <a16:creationId xmlns:a16="http://schemas.microsoft.com/office/drawing/2014/main" id="{F4C67EBF-7E64-4B11-AC59-07C52A903A34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C4408A3C-91EF-4692-B620-5E490A47CC2A}"/>
              </a:ext>
            </a:extLst>
          </p:cNvPr>
          <p:cNvSpPr txBox="1">
            <a:spLocks/>
          </p:cNvSpPr>
          <p:nvPr/>
        </p:nvSpPr>
        <p:spPr>
          <a:xfrm>
            <a:off x="591621" y="2679472"/>
            <a:ext cx="3830776" cy="3053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menghasilkan keluaran yang memberi manfaat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Indonesia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C4408A3C-91EF-4692-B620-5E490A47CC2A}"/>
              </a:ext>
            </a:extLst>
          </p:cNvPr>
          <p:cNvSpPr txBox="1">
            <a:spLocks/>
          </p:cNvSpPr>
          <p:nvPr/>
        </p:nvSpPr>
        <p:spPr>
          <a:xfrm>
            <a:off x="422491" y="3701597"/>
            <a:ext cx="4033651" cy="3053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melibatkan sumber daya manusia Ilmu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Indonesia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setara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mitra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C4408A3C-91EF-4692-B620-5E490A47CC2A}"/>
              </a:ext>
            </a:extLst>
          </p:cNvPr>
          <p:cNvSpPr txBox="1">
            <a:spLocks/>
          </p:cNvSpPr>
          <p:nvPr/>
        </p:nvSpPr>
        <p:spPr>
          <a:xfrm>
            <a:off x="402436" y="5204529"/>
            <a:ext cx="4082614" cy="705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mencantumkan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keluaran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383997-0CC9-4B61-B0DB-25FF46A8455B}"/>
              </a:ext>
            </a:extLst>
          </p:cNvPr>
          <p:cNvSpPr/>
          <p:nvPr/>
        </p:nvSpPr>
        <p:spPr>
          <a:xfrm>
            <a:off x="7266957" y="1493754"/>
            <a:ext cx="4488320" cy="82753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BE7B23-F431-4D1E-BE04-30891966A332}"/>
              </a:ext>
            </a:extLst>
          </p:cNvPr>
          <p:cNvSpPr/>
          <p:nvPr/>
        </p:nvSpPr>
        <p:spPr>
          <a:xfrm>
            <a:off x="7271889" y="2564407"/>
            <a:ext cx="4483388" cy="8263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836BE0F-A2CB-48D4-872D-DC25D303046B}"/>
              </a:ext>
            </a:extLst>
          </p:cNvPr>
          <p:cNvSpPr/>
          <p:nvPr/>
        </p:nvSpPr>
        <p:spPr>
          <a:xfrm>
            <a:off x="7266957" y="3642574"/>
            <a:ext cx="4483388" cy="121197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8906CF0-C2EF-452A-98C0-F72F80A5F0B9}"/>
              </a:ext>
            </a:extLst>
          </p:cNvPr>
          <p:cNvSpPr/>
          <p:nvPr/>
        </p:nvSpPr>
        <p:spPr>
          <a:xfrm>
            <a:off x="7267962" y="5106829"/>
            <a:ext cx="4483388" cy="127399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Rounded Rectangle 21">
            <a:extLst>
              <a:ext uri="{FF2B5EF4-FFF2-40B4-BE49-F238E27FC236}">
                <a16:creationId xmlns:a16="http://schemas.microsoft.com/office/drawing/2014/main" id="{6175CF4C-DABC-46B5-A9AB-3CC04A314DC9}"/>
              </a:ext>
            </a:extLst>
          </p:cNvPr>
          <p:cNvSpPr/>
          <p:nvPr/>
        </p:nvSpPr>
        <p:spPr>
          <a:xfrm rot="13500000">
            <a:off x="6951202" y="1622871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Rounded Rectangle 18">
            <a:extLst>
              <a:ext uri="{FF2B5EF4-FFF2-40B4-BE49-F238E27FC236}">
                <a16:creationId xmlns:a16="http://schemas.microsoft.com/office/drawing/2014/main" id="{30280F83-6F91-4577-8295-CD0131AEA637}"/>
              </a:ext>
            </a:extLst>
          </p:cNvPr>
          <p:cNvSpPr/>
          <p:nvPr/>
        </p:nvSpPr>
        <p:spPr>
          <a:xfrm rot="13500000">
            <a:off x="6960173" y="2673080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Rounded Rectangle 9">
            <a:extLst>
              <a:ext uri="{FF2B5EF4-FFF2-40B4-BE49-F238E27FC236}">
                <a16:creationId xmlns:a16="http://schemas.microsoft.com/office/drawing/2014/main" id="{3C431FE8-941B-4B1D-98A6-88C0CA35F43A}"/>
              </a:ext>
            </a:extLst>
          </p:cNvPr>
          <p:cNvSpPr/>
          <p:nvPr/>
        </p:nvSpPr>
        <p:spPr>
          <a:xfrm rot="13500000">
            <a:off x="6926313" y="3734538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Rounded Rectangle 15">
            <a:extLst>
              <a:ext uri="{FF2B5EF4-FFF2-40B4-BE49-F238E27FC236}">
                <a16:creationId xmlns:a16="http://schemas.microsoft.com/office/drawing/2014/main" id="{AF2C68F8-913F-4D86-B526-28E04B29A489}"/>
              </a:ext>
            </a:extLst>
          </p:cNvPr>
          <p:cNvSpPr/>
          <p:nvPr/>
        </p:nvSpPr>
        <p:spPr>
          <a:xfrm rot="13500000">
            <a:off x="6951203" y="5190987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Rounded Rectangle 22">
            <a:extLst>
              <a:ext uri="{FF2B5EF4-FFF2-40B4-BE49-F238E27FC236}">
                <a16:creationId xmlns:a16="http://schemas.microsoft.com/office/drawing/2014/main" id="{F424D328-5432-427F-92EF-2C8F30A86EC4}"/>
              </a:ext>
            </a:extLst>
          </p:cNvPr>
          <p:cNvSpPr/>
          <p:nvPr/>
        </p:nvSpPr>
        <p:spPr>
          <a:xfrm rot="13500000">
            <a:off x="6781331" y="1617247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Rounded Rectangle 19">
            <a:extLst>
              <a:ext uri="{FF2B5EF4-FFF2-40B4-BE49-F238E27FC236}">
                <a16:creationId xmlns:a16="http://schemas.microsoft.com/office/drawing/2014/main" id="{23421E88-E1F8-4822-BC5D-4005BF5EAEFD}"/>
              </a:ext>
            </a:extLst>
          </p:cNvPr>
          <p:cNvSpPr/>
          <p:nvPr/>
        </p:nvSpPr>
        <p:spPr>
          <a:xfrm rot="13500000">
            <a:off x="6781331" y="2682720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ounded Rectangle 10">
            <a:extLst>
              <a:ext uri="{FF2B5EF4-FFF2-40B4-BE49-F238E27FC236}">
                <a16:creationId xmlns:a16="http://schemas.microsoft.com/office/drawing/2014/main" id="{AB4C7401-7566-435D-A634-975FF57F3E19}"/>
              </a:ext>
            </a:extLst>
          </p:cNvPr>
          <p:cNvSpPr/>
          <p:nvPr/>
        </p:nvSpPr>
        <p:spPr>
          <a:xfrm rot="13500000">
            <a:off x="6758380" y="3750157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ounded Rectangle 16">
            <a:extLst>
              <a:ext uri="{FF2B5EF4-FFF2-40B4-BE49-F238E27FC236}">
                <a16:creationId xmlns:a16="http://schemas.microsoft.com/office/drawing/2014/main" id="{E3263DFD-CAAB-46A9-9AB8-F773963CBEEF}"/>
              </a:ext>
            </a:extLst>
          </p:cNvPr>
          <p:cNvSpPr/>
          <p:nvPr/>
        </p:nvSpPr>
        <p:spPr>
          <a:xfrm rot="13500000">
            <a:off x="6781330" y="5202130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14B3361-768E-4922-8CC7-A6F0B41006B6}"/>
              </a:ext>
            </a:extLst>
          </p:cNvPr>
          <p:cNvSpPr txBox="1"/>
          <p:nvPr/>
        </p:nvSpPr>
        <p:spPr>
          <a:xfrm>
            <a:off x="6867280" y="1743198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4B3361-768E-4922-8CC7-A6F0B41006B6}"/>
              </a:ext>
            </a:extLst>
          </p:cNvPr>
          <p:cNvSpPr txBox="1"/>
          <p:nvPr/>
        </p:nvSpPr>
        <p:spPr>
          <a:xfrm>
            <a:off x="6876023" y="2795102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4B3361-768E-4922-8CC7-A6F0B41006B6}"/>
              </a:ext>
            </a:extLst>
          </p:cNvPr>
          <p:cNvSpPr txBox="1"/>
          <p:nvPr/>
        </p:nvSpPr>
        <p:spPr>
          <a:xfrm>
            <a:off x="6853637" y="3871646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14B3361-768E-4922-8CC7-A6F0B41006B6}"/>
              </a:ext>
            </a:extLst>
          </p:cNvPr>
          <p:cNvSpPr txBox="1"/>
          <p:nvPr/>
        </p:nvSpPr>
        <p:spPr>
          <a:xfrm>
            <a:off x="6867279" y="5338458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</a:t>
            </a:r>
            <a:r>
              <a:rPr lang="id-ID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 Placeholder 13">
            <a:extLst>
              <a:ext uri="{FF2B5EF4-FFF2-40B4-BE49-F238E27FC236}">
                <a16:creationId xmlns:a16="http://schemas.microsoft.com/office/drawing/2014/main" id="{C4408A3C-91EF-4692-B620-5E490A47CC2A}"/>
              </a:ext>
            </a:extLst>
          </p:cNvPr>
          <p:cNvSpPr txBox="1">
            <a:spLocks/>
          </p:cNvSpPr>
          <p:nvPr/>
        </p:nvSpPr>
        <p:spPr>
          <a:xfrm>
            <a:off x="7712724" y="1765196"/>
            <a:ext cx="3988870" cy="3053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Alih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C4408A3C-91EF-4692-B620-5E490A47CC2A}"/>
              </a:ext>
            </a:extLst>
          </p:cNvPr>
          <p:cNvSpPr txBox="1">
            <a:spLocks/>
          </p:cNvSpPr>
          <p:nvPr/>
        </p:nvSpPr>
        <p:spPr>
          <a:xfrm>
            <a:off x="7703753" y="2573116"/>
            <a:ext cx="3988870" cy="3053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menyerahkan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data primer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Pengkajia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C4408A3C-91EF-4692-B620-5E490A47CC2A}"/>
              </a:ext>
            </a:extLst>
          </p:cNvPr>
          <p:cNvSpPr txBox="1">
            <a:spLocks/>
          </p:cNvSpPr>
          <p:nvPr/>
        </p:nvSpPr>
        <p:spPr>
          <a:xfrm>
            <a:off x="7703753" y="3692096"/>
            <a:ext cx="3988870" cy="3053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memberikan pembagian keuntungan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secara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kesepakatan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berkepentingan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C4408A3C-91EF-4692-B620-5E490A47CC2A}"/>
              </a:ext>
            </a:extLst>
          </p:cNvPr>
          <p:cNvSpPr txBox="1">
            <a:spLocks/>
          </p:cNvSpPr>
          <p:nvPr/>
        </p:nvSpPr>
        <p:spPr>
          <a:xfrm>
            <a:off x="7733117" y="5197378"/>
            <a:ext cx="3988870" cy="3053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perjanjian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tertulis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pengalihan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rangka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pemindahan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pengalihan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digital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9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D59A-339B-7789-3244-9D5D47AF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Buku</a:t>
            </a:r>
            <a:r>
              <a:rPr lang="en-US" sz="3600" dirty="0"/>
              <a:t> Panduan </a:t>
            </a:r>
            <a:r>
              <a:rPr lang="en-US" sz="3600" dirty="0" err="1"/>
              <a:t>Pengusulan</a:t>
            </a:r>
            <a:r>
              <a:rPr lang="en-US" sz="3600" dirty="0"/>
              <a:t> Ethical Clearance dan Foreign Research Permit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6ACD8-7E3B-8BC2-B98B-E6452775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https://klirensetik.brin.go.id/berkas-digital &gt;&gt;&gt; </a:t>
            </a:r>
            <a:r>
              <a:rPr lang="en-ID" dirty="0" err="1"/>
              <a:t>Formulir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&gt;&gt;&gt;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Pengusulan</a:t>
            </a:r>
            <a:r>
              <a:rPr lang="en-ID" dirty="0"/>
              <a:t> </a:t>
            </a:r>
            <a:r>
              <a:rPr lang="en-ID" dirty="0" err="1"/>
              <a:t>Klirens</a:t>
            </a:r>
            <a:r>
              <a:rPr lang="en-ID" dirty="0"/>
              <a:t> </a:t>
            </a:r>
            <a:r>
              <a:rPr lang="en-ID" dirty="0" err="1"/>
              <a:t>Etik</a:t>
            </a:r>
            <a:r>
              <a:rPr lang="en-ID" dirty="0"/>
              <a:t> </a:t>
            </a:r>
            <a:r>
              <a:rPr lang="en-ID" dirty="0" err="1"/>
              <a:t>Riset</a:t>
            </a:r>
            <a:endParaRPr lang="en-ID" dirty="0"/>
          </a:p>
          <a:p>
            <a:r>
              <a:rPr lang="en-ID" dirty="0"/>
              <a:t>https://klirensetik.brin.go.id/berkas-digital &gt;&gt;&gt; </a:t>
            </a:r>
            <a:r>
              <a:rPr lang="en-ID" dirty="0" err="1"/>
              <a:t>Formulir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&gt;&gt;&gt;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Pengusulan</a:t>
            </a:r>
            <a:r>
              <a:rPr lang="en-ID" dirty="0"/>
              <a:t> </a:t>
            </a:r>
            <a:r>
              <a:rPr lang="en-ID" dirty="0" err="1"/>
              <a:t>Klirens</a:t>
            </a:r>
            <a:r>
              <a:rPr lang="en-ID" dirty="0"/>
              <a:t> </a:t>
            </a:r>
            <a:r>
              <a:rPr lang="en-ID" dirty="0" err="1"/>
              <a:t>Etik</a:t>
            </a:r>
            <a:r>
              <a:rPr lang="en-ID" dirty="0"/>
              <a:t> </a:t>
            </a:r>
            <a:r>
              <a:rPr lang="en-ID" dirty="0" err="1"/>
              <a:t>Riset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BCAEC-BB21-7E2B-A53A-E89504F6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5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00388DA-62A0-48C0-8FE0-341D3C30A55C}"/>
              </a:ext>
            </a:extLst>
          </p:cNvPr>
          <p:cNvGrpSpPr/>
          <p:nvPr/>
        </p:nvGrpSpPr>
        <p:grpSpPr>
          <a:xfrm>
            <a:off x="1022180" y="767059"/>
            <a:ext cx="5076000" cy="1597164"/>
            <a:chOff x="274587" y="195"/>
            <a:chExt cx="2661941" cy="15971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C08724-4B1B-4A95-8CF1-96BCAE50ADF8}"/>
                </a:ext>
              </a:extLst>
            </p:cNvPr>
            <p:cNvSpPr/>
            <p:nvPr/>
          </p:nvSpPr>
          <p:spPr>
            <a:xfrm>
              <a:off x="274587" y="195"/>
              <a:ext cx="2661941" cy="1597164"/>
            </a:xfrm>
            <a:prstGeom prst="rect">
              <a:avLst/>
            </a:prstGeom>
            <a:solidFill>
              <a:srgbClr val="223C2B">
                <a:lumMod val="50000"/>
                <a:lumOff val="5000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D6F597-7B7D-4651-ACD1-D866E5F2ADC2}"/>
                </a:ext>
              </a:extLst>
            </p:cNvPr>
            <p:cNvSpPr txBox="1"/>
            <p:nvPr/>
          </p:nvSpPr>
          <p:spPr>
            <a:xfrm>
              <a:off x="274587" y="195"/>
              <a:ext cx="2661941" cy="15971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Socio Humanity</a:t>
              </a: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(SOSHUM)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9AA1921-28F8-4B17-859F-4AA218EFD98A}"/>
              </a:ext>
            </a:extLst>
          </p:cNvPr>
          <p:cNvGrpSpPr/>
          <p:nvPr/>
        </p:nvGrpSpPr>
        <p:grpSpPr>
          <a:xfrm>
            <a:off x="6758490" y="767059"/>
            <a:ext cx="5076000" cy="1597164"/>
            <a:chOff x="3202723" y="195"/>
            <a:chExt cx="2661941" cy="15971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AA9114-7A66-4E48-BCD9-E4C71ED8B352}"/>
                </a:ext>
              </a:extLst>
            </p:cNvPr>
            <p:cNvSpPr/>
            <p:nvPr/>
          </p:nvSpPr>
          <p:spPr>
            <a:xfrm>
              <a:off x="3202723" y="195"/>
              <a:ext cx="2661941" cy="1597164"/>
            </a:xfrm>
            <a:prstGeom prst="rect">
              <a:avLst/>
            </a:prstGeom>
            <a:solidFill>
              <a:srgbClr val="223C2B">
                <a:lumMod val="50000"/>
                <a:lumOff val="5000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EE195A-DFE7-49D2-B5A9-E3078D3D06CB}"/>
                </a:ext>
              </a:extLst>
            </p:cNvPr>
            <p:cNvSpPr txBox="1"/>
            <p:nvPr/>
          </p:nvSpPr>
          <p:spPr>
            <a:xfrm>
              <a:off x="3202723" y="195"/>
              <a:ext cx="2661941" cy="15971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xperimen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with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Animalt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(HEWAN COBA)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DBB764-68E4-4532-8744-1BD1DCD5DFF0}"/>
              </a:ext>
            </a:extLst>
          </p:cNvPr>
          <p:cNvGrpSpPr/>
          <p:nvPr/>
        </p:nvGrpSpPr>
        <p:grpSpPr>
          <a:xfrm>
            <a:off x="1022180" y="2630418"/>
            <a:ext cx="5076000" cy="1597164"/>
            <a:chOff x="274587" y="1863554"/>
            <a:chExt cx="2661941" cy="15971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CFB89E-7997-482E-A0B6-458BB8DE35C8}"/>
                </a:ext>
              </a:extLst>
            </p:cNvPr>
            <p:cNvSpPr/>
            <p:nvPr/>
          </p:nvSpPr>
          <p:spPr>
            <a:xfrm>
              <a:off x="274587" y="1863554"/>
              <a:ext cx="2661941" cy="1597164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AC7A37-30A1-44F8-A93A-37CAE8371AD8}"/>
                </a:ext>
              </a:extLst>
            </p:cNvPr>
            <p:cNvSpPr txBox="1"/>
            <p:nvPr/>
          </p:nvSpPr>
          <p:spPr>
            <a:xfrm>
              <a:off x="274587" y="1863554"/>
              <a:ext cx="2661941" cy="15971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Health</a:t>
              </a: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32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kesehatan</a:t>
              </a:r>
              <a:r>
                <a:rPr lang="en-US" sz="3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00E76B7-198F-4DF7-A9B2-1668C1DFA376}"/>
              </a:ext>
            </a:extLst>
          </p:cNvPr>
          <p:cNvGrpSpPr/>
          <p:nvPr/>
        </p:nvGrpSpPr>
        <p:grpSpPr>
          <a:xfrm>
            <a:off x="6758490" y="2630418"/>
            <a:ext cx="5076000" cy="1597164"/>
            <a:chOff x="3202723" y="1863554"/>
            <a:chExt cx="2661941" cy="15971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E83EBF-3B46-4BCC-A311-77A88E3586CD}"/>
                </a:ext>
              </a:extLst>
            </p:cNvPr>
            <p:cNvSpPr/>
            <p:nvPr/>
          </p:nvSpPr>
          <p:spPr>
            <a:xfrm>
              <a:off x="3202723" y="1863554"/>
              <a:ext cx="2661941" cy="1597164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8C3077-A90B-4283-9321-C351D7D00957}"/>
                </a:ext>
              </a:extLst>
            </p:cNvPr>
            <p:cNvSpPr txBox="1"/>
            <p:nvPr/>
          </p:nvSpPr>
          <p:spPr>
            <a:xfrm>
              <a:off x="3202723" y="1863554"/>
              <a:ext cx="2661941" cy="15971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Chemistry</a:t>
              </a: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(KIMIA)</a:t>
              </a: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943173D-CFB4-4188-BDF4-D8795BA7FB93}"/>
              </a:ext>
            </a:extLst>
          </p:cNvPr>
          <p:cNvGrpSpPr/>
          <p:nvPr/>
        </p:nvGrpSpPr>
        <p:grpSpPr>
          <a:xfrm>
            <a:off x="1022180" y="4493777"/>
            <a:ext cx="5076000" cy="1597164"/>
            <a:chOff x="274587" y="3726913"/>
            <a:chExt cx="2661941" cy="15971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0B465A-37C5-4BF0-81C8-ACB99208B0E8}"/>
                </a:ext>
              </a:extLst>
            </p:cNvPr>
            <p:cNvSpPr/>
            <p:nvPr/>
          </p:nvSpPr>
          <p:spPr>
            <a:xfrm>
              <a:off x="274587" y="3726913"/>
              <a:ext cx="2661941" cy="1597164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4E8A88-F0E1-4BEF-A70C-656AA4B189D1}"/>
                </a:ext>
              </a:extLst>
            </p:cNvPr>
            <p:cNvSpPr txBox="1"/>
            <p:nvPr/>
          </p:nvSpPr>
          <p:spPr>
            <a:xfrm>
              <a:off x="274587" y="3726913"/>
              <a:ext cx="2661941" cy="15971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Nuclear </a:t>
              </a: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(NUKLIR)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E643BC-F445-4D5C-8A34-77FE7C1BB53D}"/>
              </a:ext>
            </a:extLst>
          </p:cNvPr>
          <p:cNvGrpSpPr/>
          <p:nvPr/>
        </p:nvGrpSpPr>
        <p:grpSpPr>
          <a:xfrm>
            <a:off x="6758490" y="4493777"/>
            <a:ext cx="5076000" cy="1597164"/>
            <a:chOff x="3202723" y="3726913"/>
            <a:chExt cx="2661941" cy="15971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22CCEF-F78F-4481-BDA9-FC5CF339D50E}"/>
                </a:ext>
              </a:extLst>
            </p:cNvPr>
            <p:cNvSpPr/>
            <p:nvPr/>
          </p:nvSpPr>
          <p:spPr>
            <a:xfrm>
              <a:off x="3202723" y="3726913"/>
              <a:ext cx="2661941" cy="1597164"/>
            </a:xfrm>
            <a:prstGeom prst="rect">
              <a:avLst/>
            </a:prstGeom>
            <a:solidFill>
              <a:srgbClr val="223C2B">
                <a:lumMod val="50000"/>
                <a:lumOff val="5000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C1DA4E-BDF0-4C1D-A0AE-0B02FB59497B}"/>
                </a:ext>
              </a:extLst>
            </p:cNvPr>
            <p:cNvSpPr txBox="1"/>
            <p:nvPr/>
          </p:nvSpPr>
          <p:spPr>
            <a:xfrm>
              <a:off x="3202723" y="3726913"/>
              <a:ext cx="2661941" cy="15971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Others</a:t>
              </a: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(LAIN–LAIAN)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1644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19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A9912AEE-20D4-44A2-A976-3E5853E24F62}"/>
              </a:ext>
            </a:extLst>
          </p:cNvPr>
          <p:cNvSpPr/>
          <p:nvPr/>
        </p:nvSpPr>
        <p:spPr>
          <a:xfrm>
            <a:off x="381749" y="683532"/>
            <a:ext cx="1526563" cy="7903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Researcher fill </a:t>
            </a:r>
            <a:r>
              <a:rPr lang="en-US" sz="1400" i="1" dirty="0">
                <a:solidFill>
                  <a:srgbClr val="FFFF00"/>
                </a:solidFill>
              </a:rPr>
              <a:t>self assessment form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F8A91E-3849-49F7-A0FF-BB969DA2FD69}"/>
              </a:ext>
            </a:extLst>
          </p:cNvPr>
          <p:cNvCxnSpPr>
            <a:cxnSpLocks/>
            <a:stCxn id="3" idx="2"/>
            <a:endCxn id="229" idx="0"/>
          </p:cNvCxnSpPr>
          <p:nvPr/>
        </p:nvCxnSpPr>
        <p:spPr>
          <a:xfrm flipH="1">
            <a:off x="1136498" y="1473931"/>
            <a:ext cx="8533" cy="4013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91D305D4-6B1B-4FF4-9319-B3962EF91332}"/>
              </a:ext>
            </a:extLst>
          </p:cNvPr>
          <p:cNvSpPr/>
          <p:nvPr/>
        </p:nvSpPr>
        <p:spPr>
          <a:xfrm>
            <a:off x="4146813" y="579877"/>
            <a:ext cx="1526563" cy="7903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Researchers </a:t>
            </a:r>
          </a:p>
          <a:p>
            <a:pPr algn="ctr"/>
            <a:r>
              <a:rPr lang="en-US" sz="1400" dirty="0"/>
              <a:t>apply for </a:t>
            </a:r>
          </a:p>
          <a:p>
            <a:pPr algn="ctr"/>
            <a:r>
              <a:rPr lang="en-US" sz="1400" dirty="0"/>
              <a:t>Ethical Clearance </a:t>
            </a:r>
          </a:p>
        </p:txBody>
      </p:sp>
      <p:sp>
        <p:nvSpPr>
          <p:cNvPr id="21" name="Flowchart: Decision 20">
            <a:extLst>
              <a:ext uri="{FF2B5EF4-FFF2-40B4-BE49-F238E27FC236}">
                <a16:creationId xmlns:a16="http://schemas.microsoft.com/office/drawing/2014/main" id="{78EF51CF-1FF4-4F30-BEF8-71EC64850C70}"/>
              </a:ext>
            </a:extLst>
          </p:cNvPr>
          <p:cNvSpPr/>
          <p:nvPr/>
        </p:nvSpPr>
        <p:spPr>
          <a:xfrm>
            <a:off x="6038834" y="421324"/>
            <a:ext cx="1947955" cy="110655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Secretariat</a:t>
            </a:r>
          </a:p>
          <a:p>
            <a:pPr algn="ctr"/>
            <a:r>
              <a:rPr lang="en-US" sz="1200" dirty="0">
                <a:solidFill>
                  <a:schemeClr val="accent4"/>
                </a:solidFill>
              </a:rPr>
              <a:t>verify </a:t>
            </a:r>
            <a:r>
              <a:rPr lang="en-US" sz="1200" dirty="0">
                <a:solidFill>
                  <a:schemeClr val="bg1"/>
                </a:solidFill>
              </a:rPr>
              <a:t>the document application  </a:t>
            </a: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A974A282-5167-4D33-8E77-62684C3CC199}"/>
              </a:ext>
            </a:extLst>
          </p:cNvPr>
          <p:cNvSpPr/>
          <p:nvPr/>
        </p:nvSpPr>
        <p:spPr>
          <a:xfrm>
            <a:off x="576700" y="154318"/>
            <a:ext cx="1136660" cy="32142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START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A88FBB-C29D-4C33-A943-14C391EC7283}"/>
              </a:ext>
            </a:extLst>
          </p:cNvPr>
          <p:cNvCxnSpPr>
            <a:cxnSpLocks/>
            <a:stCxn id="22" idx="2"/>
            <a:endCxn id="3" idx="0"/>
          </p:cNvCxnSpPr>
          <p:nvPr/>
        </p:nvCxnSpPr>
        <p:spPr>
          <a:xfrm>
            <a:off x="1145030" y="475745"/>
            <a:ext cx="1" cy="2077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EFB4B73-1A97-4860-82F5-B86C5E38B76D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 flipV="1">
            <a:off x="5673376" y="974603"/>
            <a:ext cx="365458" cy="4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20015FF-68A0-45C0-A0AD-E9F7D7658F2F}"/>
              </a:ext>
            </a:extLst>
          </p:cNvPr>
          <p:cNvCxnSpPr>
            <a:cxnSpLocks/>
            <a:stCxn id="21" idx="0"/>
            <a:endCxn id="18" idx="0"/>
          </p:cNvCxnSpPr>
          <p:nvPr/>
        </p:nvCxnSpPr>
        <p:spPr>
          <a:xfrm rot="16200000" flipH="1" flipV="1">
            <a:off x="5882177" y="-550759"/>
            <a:ext cx="158553" cy="2102717"/>
          </a:xfrm>
          <a:prstGeom prst="bentConnector3">
            <a:avLst>
              <a:gd name="adj1" fmla="val -14417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BE919EF-6FD5-4465-8E90-7ED22FEF6CDC}"/>
              </a:ext>
            </a:extLst>
          </p:cNvPr>
          <p:cNvSpPr txBox="1"/>
          <p:nvPr/>
        </p:nvSpPr>
        <p:spPr>
          <a:xfrm>
            <a:off x="5441020" y="51122"/>
            <a:ext cx="1212649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INCOMPLETE</a:t>
            </a:r>
          </a:p>
        </p:txBody>
      </p:sp>
      <p:sp>
        <p:nvSpPr>
          <p:cNvPr id="52" name="Flowchart: Process 51">
            <a:extLst>
              <a:ext uri="{FF2B5EF4-FFF2-40B4-BE49-F238E27FC236}">
                <a16:creationId xmlns:a16="http://schemas.microsoft.com/office/drawing/2014/main" id="{186B7E4C-4D68-4109-9BEE-E772A5A10C09}"/>
              </a:ext>
            </a:extLst>
          </p:cNvPr>
          <p:cNvSpPr/>
          <p:nvPr/>
        </p:nvSpPr>
        <p:spPr>
          <a:xfrm>
            <a:off x="8435022" y="579402"/>
            <a:ext cx="1526563" cy="7903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Ethic Committee classify the research proposal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13A8348-51D9-46F2-8DD6-18022CB54F15}"/>
              </a:ext>
            </a:extLst>
          </p:cNvPr>
          <p:cNvCxnSpPr>
            <a:cxnSpLocks/>
            <a:stCxn id="21" idx="3"/>
            <a:endCxn id="52" idx="1"/>
          </p:cNvCxnSpPr>
          <p:nvPr/>
        </p:nvCxnSpPr>
        <p:spPr>
          <a:xfrm flipV="1">
            <a:off x="7986789" y="974602"/>
            <a:ext cx="448233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Process 56">
            <a:extLst>
              <a:ext uri="{FF2B5EF4-FFF2-40B4-BE49-F238E27FC236}">
                <a16:creationId xmlns:a16="http://schemas.microsoft.com/office/drawing/2014/main" id="{256C02BB-9EE1-4A68-B745-FCBD05092689}"/>
              </a:ext>
            </a:extLst>
          </p:cNvPr>
          <p:cNvSpPr/>
          <p:nvPr/>
        </p:nvSpPr>
        <p:spPr>
          <a:xfrm>
            <a:off x="10448600" y="574498"/>
            <a:ext cx="1526563" cy="7903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Ethic Committee conduct </a:t>
            </a:r>
            <a:r>
              <a:rPr lang="en-US" sz="1400" dirty="0">
                <a:solidFill>
                  <a:srgbClr val="FFFF00"/>
                </a:solidFill>
              </a:rPr>
              <a:t>a trial</a:t>
            </a:r>
          </a:p>
        </p:txBody>
      </p:sp>
      <p:sp>
        <p:nvSpPr>
          <p:cNvPr id="64" name="Flowchart: Decision 63">
            <a:extLst>
              <a:ext uri="{FF2B5EF4-FFF2-40B4-BE49-F238E27FC236}">
                <a16:creationId xmlns:a16="http://schemas.microsoft.com/office/drawing/2014/main" id="{B5A844F0-A6C2-4062-93C0-B5DAAC8FA387}"/>
              </a:ext>
            </a:extLst>
          </p:cNvPr>
          <p:cNvSpPr/>
          <p:nvPr/>
        </p:nvSpPr>
        <p:spPr>
          <a:xfrm>
            <a:off x="10386861" y="1861852"/>
            <a:ext cx="1660847" cy="110655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Does the research proposal approved?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9EA2143-DE2F-40AB-929A-F4A6A55B7D13}"/>
              </a:ext>
            </a:extLst>
          </p:cNvPr>
          <p:cNvCxnSpPr>
            <a:cxnSpLocks/>
            <a:stCxn id="57" idx="2"/>
            <a:endCxn id="64" idx="0"/>
          </p:cNvCxnSpPr>
          <p:nvPr/>
        </p:nvCxnSpPr>
        <p:spPr>
          <a:xfrm>
            <a:off x="11211882" y="1364897"/>
            <a:ext cx="5403" cy="4969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AC64ED1-25C6-40BB-9DAE-BACC7B206162}"/>
              </a:ext>
            </a:extLst>
          </p:cNvPr>
          <p:cNvCxnSpPr>
            <a:cxnSpLocks/>
            <a:stCxn id="64" idx="2"/>
            <a:endCxn id="388" idx="0"/>
          </p:cNvCxnSpPr>
          <p:nvPr/>
        </p:nvCxnSpPr>
        <p:spPr>
          <a:xfrm flipH="1">
            <a:off x="11211881" y="2968409"/>
            <a:ext cx="5404" cy="14576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lowchart: Process 74">
            <a:extLst>
              <a:ext uri="{FF2B5EF4-FFF2-40B4-BE49-F238E27FC236}">
                <a16:creationId xmlns:a16="http://schemas.microsoft.com/office/drawing/2014/main" id="{CE263E35-640D-46D3-88CE-A6E24A9376B7}"/>
              </a:ext>
            </a:extLst>
          </p:cNvPr>
          <p:cNvSpPr/>
          <p:nvPr/>
        </p:nvSpPr>
        <p:spPr>
          <a:xfrm>
            <a:off x="8249775" y="5532624"/>
            <a:ext cx="1526563" cy="8519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Director issues Rejection Letter of Foreign Research Permit</a:t>
            </a:r>
          </a:p>
        </p:txBody>
      </p:sp>
      <p:sp>
        <p:nvSpPr>
          <p:cNvPr id="89" name="Flowchart: Process 88">
            <a:extLst>
              <a:ext uri="{FF2B5EF4-FFF2-40B4-BE49-F238E27FC236}">
                <a16:creationId xmlns:a16="http://schemas.microsoft.com/office/drawing/2014/main" id="{B99F8395-138E-485A-9845-657B98198FD3}"/>
              </a:ext>
            </a:extLst>
          </p:cNvPr>
          <p:cNvSpPr/>
          <p:nvPr/>
        </p:nvSpPr>
        <p:spPr>
          <a:xfrm>
            <a:off x="10448599" y="5830384"/>
            <a:ext cx="1526563" cy="7903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Secretariat drafts Rejection Letter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8AC1B54-513F-4CDE-B51B-8FE7E0866924}"/>
              </a:ext>
            </a:extLst>
          </p:cNvPr>
          <p:cNvSpPr txBox="1"/>
          <p:nvPr/>
        </p:nvSpPr>
        <p:spPr>
          <a:xfrm>
            <a:off x="10924594" y="3389460"/>
            <a:ext cx="624499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9EC31CC-3D74-4B3C-A379-29DB8175A448}"/>
              </a:ext>
            </a:extLst>
          </p:cNvPr>
          <p:cNvCxnSpPr>
            <a:cxnSpLocks/>
            <a:stCxn id="388" idx="2"/>
            <a:endCxn id="89" idx="0"/>
          </p:cNvCxnSpPr>
          <p:nvPr/>
        </p:nvCxnSpPr>
        <p:spPr>
          <a:xfrm>
            <a:off x="11211881" y="5532623"/>
            <a:ext cx="0" cy="2977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or: Elbow 142">
            <a:extLst>
              <a:ext uri="{FF2B5EF4-FFF2-40B4-BE49-F238E27FC236}">
                <a16:creationId xmlns:a16="http://schemas.microsoft.com/office/drawing/2014/main" id="{3987801B-7B4E-4EB9-B4EA-F61E5655053D}"/>
              </a:ext>
            </a:extLst>
          </p:cNvPr>
          <p:cNvCxnSpPr>
            <a:cxnSpLocks/>
            <a:stCxn id="388" idx="1"/>
            <a:endCxn id="75" idx="0"/>
          </p:cNvCxnSpPr>
          <p:nvPr/>
        </p:nvCxnSpPr>
        <p:spPr>
          <a:xfrm rot="10800000" flipV="1">
            <a:off x="9013057" y="4979344"/>
            <a:ext cx="1368400" cy="553279"/>
          </a:xfrm>
          <a:prstGeom prst="bentConnector2">
            <a:avLst/>
          </a:prstGeom>
          <a:ln w="190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Flowchart: Decision 165">
            <a:extLst>
              <a:ext uri="{FF2B5EF4-FFF2-40B4-BE49-F238E27FC236}">
                <a16:creationId xmlns:a16="http://schemas.microsoft.com/office/drawing/2014/main" id="{679ABB04-3A11-4AD3-BE61-2C8D90AEFA59}"/>
              </a:ext>
            </a:extLst>
          </p:cNvPr>
          <p:cNvSpPr/>
          <p:nvPr/>
        </p:nvSpPr>
        <p:spPr>
          <a:xfrm>
            <a:off x="7674935" y="1856892"/>
            <a:ext cx="1856983" cy="110655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If the proposal needs additional document</a:t>
            </a:r>
          </a:p>
        </p:txBody>
      </p:sp>
      <p:sp>
        <p:nvSpPr>
          <p:cNvPr id="179" name="Flowchart: Decision 178">
            <a:extLst>
              <a:ext uri="{FF2B5EF4-FFF2-40B4-BE49-F238E27FC236}">
                <a16:creationId xmlns:a16="http://schemas.microsoft.com/office/drawing/2014/main" id="{96B4C938-C02E-4F72-9C70-F386AEBD240D}"/>
              </a:ext>
            </a:extLst>
          </p:cNvPr>
          <p:cNvSpPr/>
          <p:nvPr/>
        </p:nvSpPr>
        <p:spPr>
          <a:xfrm>
            <a:off x="5288708" y="4959065"/>
            <a:ext cx="2078830" cy="103035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Is Foreign Researcher  in black list?</a:t>
            </a:r>
          </a:p>
        </p:txBody>
      </p:sp>
      <p:sp>
        <p:nvSpPr>
          <p:cNvPr id="200" name="Flowchart: Process 199">
            <a:extLst>
              <a:ext uri="{FF2B5EF4-FFF2-40B4-BE49-F238E27FC236}">
                <a16:creationId xmlns:a16="http://schemas.microsoft.com/office/drawing/2014/main" id="{6C922FCB-7851-401D-AF1A-BF5A330EB6BF}"/>
              </a:ext>
            </a:extLst>
          </p:cNvPr>
          <p:cNvSpPr/>
          <p:nvPr/>
        </p:nvSpPr>
        <p:spPr>
          <a:xfrm>
            <a:off x="2938034" y="5079041"/>
            <a:ext cx="1526563" cy="7903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Director issues Foreign Research Permit</a:t>
            </a:r>
          </a:p>
        </p:txBody>
      </p:sp>
      <p:sp>
        <p:nvSpPr>
          <p:cNvPr id="204" name="Flowchart: Process 203">
            <a:extLst>
              <a:ext uri="{FF2B5EF4-FFF2-40B4-BE49-F238E27FC236}">
                <a16:creationId xmlns:a16="http://schemas.microsoft.com/office/drawing/2014/main" id="{BC501861-C749-4C37-88C4-14F75DDF37AB}"/>
              </a:ext>
            </a:extLst>
          </p:cNvPr>
          <p:cNvSpPr/>
          <p:nvPr/>
        </p:nvSpPr>
        <p:spPr>
          <a:xfrm>
            <a:off x="3150134" y="3230361"/>
            <a:ext cx="1526563" cy="8472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Secretariat drafts Ethical Clearance Approval Letter</a:t>
            </a:r>
          </a:p>
        </p:txBody>
      </p:sp>
      <p:cxnSp>
        <p:nvCxnSpPr>
          <p:cNvPr id="205" name="Connector: Elbow 204">
            <a:extLst>
              <a:ext uri="{FF2B5EF4-FFF2-40B4-BE49-F238E27FC236}">
                <a16:creationId xmlns:a16="http://schemas.microsoft.com/office/drawing/2014/main" id="{FA323AE1-6BFD-4A14-86B1-4E907515DC94}"/>
              </a:ext>
            </a:extLst>
          </p:cNvPr>
          <p:cNvCxnSpPr>
            <a:cxnSpLocks/>
            <a:stCxn id="166" idx="2"/>
            <a:endCxn id="204" idx="3"/>
          </p:cNvCxnSpPr>
          <p:nvPr/>
        </p:nvCxnSpPr>
        <p:spPr>
          <a:xfrm rot="5400000">
            <a:off x="6294801" y="1345345"/>
            <a:ext cx="690522" cy="392673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4BD508FB-6DBB-4909-BDA8-9ED22AF4815D}"/>
              </a:ext>
            </a:extLst>
          </p:cNvPr>
          <p:cNvSpPr txBox="1"/>
          <p:nvPr/>
        </p:nvSpPr>
        <p:spPr>
          <a:xfrm>
            <a:off x="6743039" y="3445699"/>
            <a:ext cx="624499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sp>
        <p:nvSpPr>
          <p:cNvPr id="210" name="Flowchart: Process 209">
            <a:extLst>
              <a:ext uri="{FF2B5EF4-FFF2-40B4-BE49-F238E27FC236}">
                <a16:creationId xmlns:a16="http://schemas.microsoft.com/office/drawing/2014/main" id="{8AF3D3C3-00EC-41F7-B9B0-32685A5E44E0}"/>
              </a:ext>
            </a:extLst>
          </p:cNvPr>
          <p:cNvSpPr/>
          <p:nvPr/>
        </p:nvSpPr>
        <p:spPr>
          <a:xfrm>
            <a:off x="5497150" y="2010240"/>
            <a:ext cx="1526563" cy="7903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Researchers supply the additional document</a:t>
            </a:r>
          </a:p>
        </p:txBody>
      </p:sp>
      <p:sp>
        <p:nvSpPr>
          <p:cNvPr id="229" name="Flowchart: Decision 228">
            <a:extLst>
              <a:ext uri="{FF2B5EF4-FFF2-40B4-BE49-F238E27FC236}">
                <a16:creationId xmlns:a16="http://schemas.microsoft.com/office/drawing/2014/main" id="{880BE45D-14D8-4B7C-A4C5-E74F0FE5758A}"/>
              </a:ext>
            </a:extLst>
          </p:cNvPr>
          <p:cNvSpPr/>
          <p:nvPr/>
        </p:nvSpPr>
        <p:spPr>
          <a:xfrm>
            <a:off x="162520" y="1875278"/>
            <a:ext cx="1947955" cy="110655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Does the research need ethical clearance?</a:t>
            </a:r>
          </a:p>
        </p:txBody>
      </p:sp>
      <p:cxnSp>
        <p:nvCxnSpPr>
          <p:cNvPr id="233" name="Connector: Elbow 232">
            <a:extLst>
              <a:ext uri="{FF2B5EF4-FFF2-40B4-BE49-F238E27FC236}">
                <a16:creationId xmlns:a16="http://schemas.microsoft.com/office/drawing/2014/main" id="{A9DBE96A-58E2-422B-81A0-34A1D0D7A75A}"/>
              </a:ext>
            </a:extLst>
          </p:cNvPr>
          <p:cNvCxnSpPr>
            <a:cxnSpLocks/>
            <a:stCxn id="229" idx="3"/>
            <a:endCxn id="18" idx="1"/>
          </p:cNvCxnSpPr>
          <p:nvPr/>
        </p:nvCxnSpPr>
        <p:spPr>
          <a:xfrm flipV="1">
            <a:off x="2110475" y="975077"/>
            <a:ext cx="2036338" cy="1453480"/>
          </a:xfrm>
          <a:prstGeom prst="bentConnector3">
            <a:avLst>
              <a:gd name="adj1" fmla="val 2104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B9F23231-C1E4-4961-9CF1-93BD81F42A38}"/>
              </a:ext>
            </a:extLst>
          </p:cNvPr>
          <p:cNvCxnSpPr>
            <a:cxnSpLocks/>
            <a:stCxn id="52" idx="3"/>
            <a:endCxn id="57" idx="1"/>
          </p:cNvCxnSpPr>
          <p:nvPr/>
        </p:nvCxnSpPr>
        <p:spPr>
          <a:xfrm flipV="1">
            <a:off x="9961585" y="969698"/>
            <a:ext cx="487015" cy="49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Flowchart: Decision 387">
            <a:extLst>
              <a:ext uri="{FF2B5EF4-FFF2-40B4-BE49-F238E27FC236}">
                <a16:creationId xmlns:a16="http://schemas.microsoft.com/office/drawing/2014/main" id="{D8D7620C-1532-4649-9994-B46DC5B5388E}"/>
              </a:ext>
            </a:extLst>
          </p:cNvPr>
          <p:cNvSpPr/>
          <p:nvPr/>
        </p:nvSpPr>
        <p:spPr>
          <a:xfrm>
            <a:off x="10381457" y="4426066"/>
            <a:ext cx="1660847" cy="110655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If there is foreign researcher</a:t>
            </a:r>
          </a:p>
        </p:txBody>
      </p: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4C19FA8D-951C-4CB1-9B39-2A4CB95AA965}"/>
              </a:ext>
            </a:extLst>
          </p:cNvPr>
          <p:cNvCxnSpPr>
            <a:cxnSpLocks/>
            <a:stCxn id="64" idx="1"/>
            <a:endCxn id="166" idx="3"/>
          </p:cNvCxnSpPr>
          <p:nvPr/>
        </p:nvCxnSpPr>
        <p:spPr>
          <a:xfrm flipH="1" flipV="1">
            <a:off x="9531918" y="2410171"/>
            <a:ext cx="854943" cy="49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0482909C-AD8B-4B46-9989-14964A8B76F2}"/>
              </a:ext>
            </a:extLst>
          </p:cNvPr>
          <p:cNvSpPr txBox="1"/>
          <p:nvPr/>
        </p:nvSpPr>
        <p:spPr>
          <a:xfrm>
            <a:off x="9779398" y="2010240"/>
            <a:ext cx="45433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02F06D33-001C-4A6E-A033-7535B271DD00}"/>
              </a:ext>
            </a:extLst>
          </p:cNvPr>
          <p:cNvSpPr txBox="1"/>
          <p:nvPr/>
        </p:nvSpPr>
        <p:spPr>
          <a:xfrm>
            <a:off x="11417805" y="5474240"/>
            <a:ext cx="624499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cxnSp>
        <p:nvCxnSpPr>
          <p:cNvPr id="413" name="Straight Arrow Connector 412">
            <a:extLst>
              <a:ext uri="{FF2B5EF4-FFF2-40B4-BE49-F238E27FC236}">
                <a16:creationId xmlns:a16="http://schemas.microsoft.com/office/drawing/2014/main" id="{6052A8BF-CCDA-4484-86A3-3738C2381588}"/>
              </a:ext>
            </a:extLst>
          </p:cNvPr>
          <p:cNvCxnSpPr>
            <a:cxnSpLocks/>
            <a:stCxn id="166" idx="1"/>
            <a:endCxn id="210" idx="3"/>
          </p:cNvCxnSpPr>
          <p:nvPr/>
        </p:nvCxnSpPr>
        <p:spPr>
          <a:xfrm flipH="1" flipV="1">
            <a:off x="7023713" y="2405440"/>
            <a:ext cx="651222" cy="47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51871EAC-D324-4761-8E62-723F520435C6}"/>
              </a:ext>
            </a:extLst>
          </p:cNvPr>
          <p:cNvSpPr txBox="1"/>
          <p:nvPr/>
        </p:nvSpPr>
        <p:spPr>
          <a:xfrm>
            <a:off x="7182194" y="2260363"/>
            <a:ext cx="45433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422" name="Flowchart: Decision 421">
            <a:extLst>
              <a:ext uri="{FF2B5EF4-FFF2-40B4-BE49-F238E27FC236}">
                <a16:creationId xmlns:a16="http://schemas.microsoft.com/office/drawing/2014/main" id="{44D775B9-40F2-414C-B136-7C535B58F0EA}"/>
              </a:ext>
            </a:extLst>
          </p:cNvPr>
          <p:cNvSpPr/>
          <p:nvPr/>
        </p:nvSpPr>
        <p:spPr>
          <a:xfrm>
            <a:off x="2989450" y="1851214"/>
            <a:ext cx="1856983" cy="110655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Does the Ethic Committee agree?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D31716-E10A-4ADB-8351-09146C785780}"/>
              </a:ext>
            </a:extLst>
          </p:cNvPr>
          <p:cNvSpPr txBox="1"/>
          <p:nvPr/>
        </p:nvSpPr>
        <p:spPr>
          <a:xfrm>
            <a:off x="2301802" y="1607509"/>
            <a:ext cx="45433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CE29E8FC-49F9-4CE7-A038-F5948AB5AE37}"/>
              </a:ext>
            </a:extLst>
          </p:cNvPr>
          <p:cNvCxnSpPr>
            <a:cxnSpLocks/>
            <a:stCxn id="210" idx="1"/>
            <a:endCxn id="422" idx="3"/>
          </p:cNvCxnSpPr>
          <p:nvPr/>
        </p:nvCxnSpPr>
        <p:spPr>
          <a:xfrm flipH="1" flipV="1">
            <a:off x="4846433" y="2404493"/>
            <a:ext cx="650717" cy="9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nector: Elbow 435">
            <a:extLst>
              <a:ext uri="{FF2B5EF4-FFF2-40B4-BE49-F238E27FC236}">
                <a16:creationId xmlns:a16="http://schemas.microsoft.com/office/drawing/2014/main" id="{FA636D3A-F847-4556-9437-AAEC4BECFF42}"/>
              </a:ext>
            </a:extLst>
          </p:cNvPr>
          <p:cNvCxnSpPr>
            <a:cxnSpLocks/>
            <a:stCxn id="422" idx="0"/>
            <a:endCxn id="210" idx="0"/>
          </p:cNvCxnSpPr>
          <p:nvPr/>
        </p:nvCxnSpPr>
        <p:spPr>
          <a:xfrm rot="16200000" flipH="1">
            <a:off x="5009674" y="759482"/>
            <a:ext cx="159026" cy="2342490"/>
          </a:xfrm>
          <a:prstGeom prst="bentConnector3">
            <a:avLst>
              <a:gd name="adj1" fmla="val -1437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extBox 438">
            <a:extLst>
              <a:ext uri="{FF2B5EF4-FFF2-40B4-BE49-F238E27FC236}">
                <a16:creationId xmlns:a16="http://schemas.microsoft.com/office/drawing/2014/main" id="{A6B78DAB-7CF6-4B3D-B261-1E8C0F5BEC01}"/>
              </a:ext>
            </a:extLst>
          </p:cNvPr>
          <p:cNvSpPr txBox="1"/>
          <p:nvPr/>
        </p:nvSpPr>
        <p:spPr>
          <a:xfrm>
            <a:off x="4800007" y="1504759"/>
            <a:ext cx="624499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cxnSp>
        <p:nvCxnSpPr>
          <p:cNvPr id="478" name="Connector: Elbow 477">
            <a:extLst>
              <a:ext uri="{FF2B5EF4-FFF2-40B4-BE49-F238E27FC236}">
                <a16:creationId xmlns:a16="http://schemas.microsoft.com/office/drawing/2014/main" id="{8FC7F307-11B7-4F05-A32B-BB56F544123B}"/>
              </a:ext>
            </a:extLst>
          </p:cNvPr>
          <p:cNvCxnSpPr>
            <a:cxnSpLocks/>
            <a:stCxn id="179" idx="3"/>
            <a:endCxn id="75" idx="1"/>
          </p:cNvCxnSpPr>
          <p:nvPr/>
        </p:nvCxnSpPr>
        <p:spPr>
          <a:xfrm>
            <a:off x="7367538" y="5474242"/>
            <a:ext cx="882237" cy="484379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FB825F16-5CCB-449C-BB45-1829815F1280}"/>
              </a:ext>
            </a:extLst>
          </p:cNvPr>
          <p:cNvGrpSpPr/>
          <p:nvPr/>
        </p:nvGrpSpPr>
        <p:grpSpPr>
          <a:xfrm>
            <a:off x="6328124" y="2415131"/>
            <a:ext cx="3651003" cy="2543934"/>
            <a:chOff x="6328124" y="2415131"/>
            <a:chExt cx="4058737" cy="2543934"/>
          </a:xfrm>
        </p:grpSpPr>
        <p:cxnSp>
          <p:nvCxnSpPr>
            <p:cNvPr id="499" name="Connector: Elbow 498">
              <a:extLst>
                <a:ext uri="{FF2B5EF4-FFF2-40B4-BE49-F238E27FC236}">
                  <a16:creationId xmlns:a16="http://schemas.microsoft.com/office/drawing/2014/main" id="{A8713067-6F5C-4808-A76A-FC936B6D3B0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678203" y="2415131"/>
              <a:ext cx="3708658" cy="2111308"/>
            </a:xfrm>
            <a:prstGeom prst="bentConnector3">
              <a:avLst>
                <a:gd name="adj1" fmla="val 2635"/>
              </a:avLst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ctor: Elbow 516">
              <a:extLst>
                <a:ext uri="{FF2B5EF4-FFF2-40B4-BE49-F238E27FC236}">
                  <a16:creationId xmlns:a16="http://schemas.microsoft.com/office/drawing/2014/main" id="{D047C19A-EF59-4EC6-9DBF-6C55425D2506}"/>
                </a:ext>
              </a:extLst>
            </p:cNvPr>
            <p:cNvCxnSpPr>
              <a:cxnSpLocks/>
              <a:endCxn id="179" idx="0"/>
            </p:cNvCxnSpPr>
            <p:nvPr/>
          </p:nvCxnSpPr>
          <p:spPr>
            <a:xfrm rot="10800000" flipV="1">
              <a:off x="6328124" y="4524015"/>
              <a:ext cx="481751" cy="435050"/>
            </a:xfrm>
            <a:prstGeom prst="bentConnector2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4" name="Straight Arrow Connector 533">
            <a:extLst>
              <a:ext uri="{FF2B5EF4-FFF2-40B4-BE49-F238E27FC236}">
                <a16:creationId xmlns:a16="http://schemas.microsoft.com/office/drawing/2014/main" id="{46D3F2D2-901E-4377-AD69-8DDA3DB7FBFA}"/>
              </a:ext>
            </a:extLst>
          </p:cNvPr>
          <p:cNvCxnSpPr>
            <a:cxnSpLocks/>
            <a:stCxn id="179" idx="1"/>
            <a:endCxn id="200" idx="3"/>
          </p:cNvCxnSpPr>
          <p:nvPr/>
        </p:nvCxnSpPr>
        <p:spPr>
          <a:xfrm flipH="1" flipV="1">
            <a:off x="4464597" y="5474241"/>
            <a:ext cx="82411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TextBox 543">
            <a:extLst>
              <a:ext uri="{FF2B5EF4-FFF2-40B4-BE49-F238E27FC236}">
                <a16:creationId xmlns:a16="http://schemas.microsoft.com/office/drawing/2014/main" id="{88F9BC89-6301-46D6-A4D8-F0E44ADBCCEA}"/>
              </a:ext>
            </a:extLst>
          </p:cNvPr>
          <p:cNvSpPr txBox="1"/>
          <p:nvPr/>
        </p:nvSpPr>
        <p:spPr>
          <a:xfrm>
            <a:off x="4646082" y="5311546"/>
            <a:ext cx="624499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E3909239-3C0A-4385-8C3D-6DCB8BC023A4}"/>
              </a:ext>
            </a:extLst>
          </p:cNvPr>
          <p:cNvGrpSpPr/>
          <p:nvPr/>
        </p:nvGrpSpPr>
        <p:grpSpPr>
          <a:xfrm>
            <a:off x="3701317" y="2410171"/>
            <a:ext cx="5983502" cy="2668870"/>
            <a:chOff x="3701316" y="2410171"/>
            <a:chExt cx="6062877" cy="2668870"/>
          </a:xfrm>
        </p:grpSpPr>
        <p:cxnSp>
          <p:nvCxnSpPr>
            <p:cNvPr id="523" name="Connector: Elbow 522">
              <a:extLst>
                <a:ext uri="{FF2B5EF4-FFF2-40B4-BE49-F238E27FC236}">
                  <a16:creationId xmlns:a16="http://schemas.microsoft.com/office/drawing/2014/main" id="{E3554CFB-A517-46F9-AA5F-2762C2F9E68E}"/>
                </a:ext>
              </a:extLst>
            </p:cNvPr>
            <p:cNvCxnSpPr>
              <a:cxnSpLocks/>
              <a:stCxn id="200" idx="0"/>
              <a:endCxn id="166" idx="3"/>
            </p:cNvCxnSpPr>
            <p:nvPr/>
          </p:nvCxnSpPr>
          <p:spPr>
            <a:xfrm rot="5400000" flipH="1" flipV="1">
              <a:off x="5282182" y="829305"/>
              <a:ext cx="2668870" cy="5830602"/>
            </a:xfrm>
            <a:prstGeom prst="bentConnector4">
              <a:avLst>
                <a:gd name="adj1" fmla="val 29717"/>
                <a:gd name="adj2" fmla="val 103921"/>
              </a:avLst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Arrow Connector 544">
              <a:extLst>
                <a:ext uri="{FF2B5EF4-FFF2-40B4-BE49-F238E27FC236}">
                  <a16:creationId xmlns:a16="http://schemas.microsoft.com/office/drawing/2014/main" id="{5E6CDBC4-54AC-455D-A086-756A20A26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7120" y="2412651"/>
              <a:ext cx="7073" cy="877765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3" name="Straight Arrow Connector 562">
            <a:extLst>
              <a:ext uri="{FF2B5EF4-FFF2-40B4-BE49-F238E27FC236}">
                <a16:creationId xmlns:a16="http://schemas.microsoft.com/office/drawing/2014/main" id="{F6A22526-666C-429B-AF7E-4B9BF57F8B16}"/>
              </a:ext>
            </a:extLst>
          </p:cNvPr>
          <p:cNvCxnSpPr>
            <a:cxnSpLocks/>
            <a:stCxn id="422" idx="2"/>
            <a:endCxn id="204" idx="0"/>
          </p:cNvCxnSpPr>
          <p:nvPr/>
        </p:nvCxnSpPr>
        <p:spPr>
          <a:xfrm flipH="1">
            <a:off x="3913416" y="2957771"/>
            <a:ext cx="4526" cy="2725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>
            <a:extLst>
              <a:ext uri="{FF2B5EF4-FFF2-40B4-BE49-F238E27FC236}">
                <a16:creationId xmlns:a16="http://schemas.microsoft.com/office/drawing/2014/main" id="{AFFE5DCF-18AB-4A6A-8C14-C14DB0EFA10A}"/>
              </a:ext>
            </a:extLst>
          </p:cNvPr>
          <p:cNvSpPr txBox="1"/>
          <p:nvPr/>
        </p:nvSpPr>
        <p:spPr>
          <a:xfrm>
            <a:off x="4022059" y="2857812"/>
            <a:ext cx="45433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568" name="Flowchart: Terminator 567">
            <a:extLst>
              <a:ext uri="{FF2B5EF4-FFF2-40B4-BE49-F238E27FC236}">
                <a16:creationId xmlns:a16="http://schemas.microsoft.com/office/drawing/2014/main" id="{25958996-C5C6-45B7-B246-B6ABFA10B238}"/>
              </a:ext>
            </a:extLst>
          </p:cNvPr>
          <p:cNvSpPr/>
          <p:nvPr/>
        </p:nvSpPr>
        <p:spPr>
          <a:xfrm>
            <a:off x="1644543" y="3493256"/>
            <a:ext cx="1136660" cy="32142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FINISH</a:t>
            </a:r>
          </a:p>
          <a:p>
            <a:pPr algn="ctr"/>
            <a:endParaRPr lang="en-US" dirty="0"/>
          </a:p>
        </p:txBody>
      </p:sp>
      <p:cxnSp>
        <p:nvCxnSpPr>
          <p:cNvPr id="569" name="Straight Arrow Connector 568">
            <a:extLst>
              <a:ext uri="{FF2B5EF4-FFF2-40B4-BE49-F238E27FC236}">
                <a16:creationId xmlns:a16="http://schemas.microsoft.com/office/drawing/2014/main" id="{FEA31708-E580-4782-9F69-081483B4373A}"/>
              </a:ext>
            </a:extLst>
          </p:cNvPr>
          <p:cNvCxnSpPr>
            <a:cxnSpLocks/>
            <a:stCxn id="204" idx="1"/>
            <a:endCxn id="568" idx="3"/>
          </p:cNvCxnSpPr>
          <p:nvPr/>
        </p:nvCxnSpPr>
        <p:spPr>
          <a:xfrm flipH="1" flipV="1">
            <a:off x="2781203" y="3653970"/>
            <a:ext cx="36893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Connector: Elbow 575">
            <a:extLst>
              <a:ext uri="{FF2B5EF4-FFF2-40B4-BE49-F238E27FC236}">
                <a16:creationId xmlns:a16="http://schemas.microsoft.com/office/drawing/2014/main" id="{D36585BB-8481-4A08-B37D-411FA1A8B727}"/>
              </a:ext>
            </a:extLst>
          </p:cNvPr>
          <p:cNvCxnSpPr>
            <a:cxnSpLocks/>
            <a:stCxn id="89" idx="2"/>
            <a:endCxn id="568" idx="2"/>
          </p:cNvCxnSpPr>
          <p:nvPr/>
        </p:nvCxnSpPr>
        <p:spPr>
          <a:xfrm rot="5400000" flipH="1">
            <a:off x="5309327" y="718229"/>
            <a:ext cx="2806100" cy="8999008"/>
          </a:xfrm>
          <a:prstGeom prst="bentConnector3">
            <a:avLst>
              <a:gd name="adj1" fmla="val -34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Connector: Elbow 579">
            <a:extLst>
              <a:ext uri="{FF2B5EF4-FFF2-40B4-BE49-F238E27FC236}">
                <a16:creationId xmlns:a16="http://schemas.microsoft.com/office/drawing/2014/main" id="{31C9DC22-C45B-48DF-BEAA-6F1780211EBB}"/>
              </a:ext>
            </a:extLst>
          </p:cNvPr>
          <p:cNvCxnSpPr>
            <a:cxnSpLocks/>
            <a:stCxn id="388" idx="1"/>
            <a:endCxn id="89" idx="1"/>
          </p:cNvCxnSpPr>
          <p:nvPr/>
        </p:nvCxnSpPr>
        <p:spPr>
          <a:xfrm rot="10800000" flipH="1" flipV="1">
            <a:off x="10381457" y="4979344"/>
            <a:ext cx="67142" cy="1246239"/>
          </a:xfrm>
          <a:prstGeom prst="bentConnector3">
            <a:avLst>
              <a:gd name="adj1" fmla="val -5142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TextBox 401">
            <a:extLst>
              <a:ext uri="{FF2B5EF4-FFF2-40B4-BE49-F238E27FC236}">
                <a16:creationId xmlns:a16="http://schemas.microsoft.com/office/drawing/2014/main" id="{12696ECB-AC84-4AF8-BDC5-10229F25EE5A}"/>
              </a:ext>
            </a:extLst>
          </p:cNvPr>
          <p:cNvSpPr txBox="1"/>
          <p:nvPr/>
        </p:nvSpPr>
        <p:spPr>
          <a:xfrm>
            <a:off x="9751960" y="4771264"/>
            <a:ext cx="45433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cxnSp>
        <p:nvCxnSpPr>
          <p:cNvPr id="587" name="Straight Arrow Connector 586">
            <a:extLst>
              <a:ext uri="{FF2B5EF4-FFF2-40B4-BE49-F238E27FC236}">
                <a16:creationId xmlns:a16="http://schemas.microsoft.com/office/drawing/2014/main" id="{62666808-62AF-44F5-8748-E0C9EB144C8D}"/>
              </a:ext>
            </a:extLst>
          </p:cNvPr>
          <p:cNvCxnSpPr>
            <a:cxnSpLocks/>
            <a:stCxn id="229" idx="2"/>
            <a:endCxn id="72" idx="0"/>
          </p:cNvCxnSpPr>
          <p:nvPr/>
        </p:nvCxnSpPr>
        <p:spPr>
          <a:xfrm>
            <a:off x="1136498" y="2981835"/>
            <a:ext cx="24251" cy="11329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>
            <a:extLst>
              <a:ext uri="{FF2B5EF4-FFF2-40B4-BE49-F238E27FC236}">
                <a16:creationId xmlns:a16="http://schemas.microsoft.com/office/drawing/2014/main" id="{4D993422-F212-4508-923F-DB502D57DCC2}"/>
              </a:ext>
            </a:extLst>
          </p:cNvPr>
          <p:cNvSpPr txBox="1"/>
          <p:nvPr/>
        </p:nvSpPr>
        <p:spPr>
          <a:xfrm>
            <a:off x="832780" y="3185479"/>
            <a:ext cx="624499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</a:t>
            </a:r>
          </a:p>
        </p:txBody>
      </p:sp>
      <p:cxnSp>
        <p:nvCxnSpPr>
          <p:cNvPr id="633" name="Straight Arrow Connector 632">
            <a:extLst>
              <a:ext uri="{FF2B5EF4-FFF2-40B4-BE49-F238E27FC236}">
                <a16:creationId xmlns:a16="http://schemas.microsoft.com/office/drawing/2014/main" id="{C4BDFE72-8E20-4685-9B27-62B05C568ABD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9776338" y="5958621"/>
            <a:ext cx="230227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0" name="TextBox 639">
            <a:extLst>
              <a:ext uri="{FF2B5EF4-FFF2-40B4-BE49-F238E27FC236}">
                <a16:creationId xmlns:a16="http://schemas.microsoft.com/office/drawing/2014/main" id="{83554BD5-166E-469E-A0F9-62282E1AC6C2}"/>
              </a:ext>
            </a:extLst>
          </p:cNvPr>
          <p:cNvSpPr txBox="1"/>
          <p:nvPr/>
        </p:nvSpPr>
        <p:spPr>
          <a:xfrm>
            <a:off x="7565397" y="521019"/>
            <a:ext cx="908407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COMPLETE</a:t>
            </a:r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D2615451-2F07-4141-A687-D96F8823FBD6}"/>
              </a:ext>
            </a:extLst>
          </p:cNvPr>
          <p:cNvSpPr txBox="1"/>
          <p:nvPr/>
        </p:nvSpPr>
        <p:spPr>
          <a:xfrm>
            <a:off x="9084317" y="2915021"/>
            <a:ext cx="1012761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If there is foreign researcher</a:t>
            </a:r>
          </a:p>
        </p:txBody>
      </p:sp>
      <p:cxnSp>
        <p:nvCxnSpPr>
          <p:cNvPr id="656" name="Connector: Elbow 655">
            <a:extLst>
              <a:ext uri="{FF2B5EF4-FFF2-40B4-BE49-F238E27FC236}">
                <a16:creationId xmlns:a16="http://schemas.microsoft.com/office/drawing/2014/main" id="{2CF78E2B-B7DD-4D8E-895F-A4AC134344C6}"/>
              </a:ext>
            </a:extLst>
          </p:cNvPr>
          <p:cNvCxnSpPr>
            <a:cxnSpLocks/>
          </p:cNvCxnSpPr>
          <p:nvPr/>
        </p:nvCxnSpPr>
        <p:spPr>
          <a:xfrm>
            <a:off x="7367539" y="5474242"/>
            <a:ext cx="882237" cy="48437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D36A9571-F4E6-4F56-B149-3308CC1B21AF}"/>
              </a:ext>
            </a:extLst>
          </p:cNvPr>
          <p:cNvSpPr txBox="1"/>
          <p:nvPr/>
        </p:nvSpPr>
        <p:spPr>
          <a:xfrm>
            <a:off x="7581489" y="5561663"/>
            <a:ext cx="45433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YES</a:t>
            </a:r>
          </a:p>
        </p:txBody>
      </p:sp>
      <p:sp>
        <p:nvSpPr>
          <p:cNvPr id="72" name="Flowchart: Process 71">
            <a:extLst>
              <a:ext uri="{FF2B5EF4-FFF2-40B4-BE49-F238E27FC236}">
                <a16:creationId xmlns:a16="http://schemas.microsoft.com/office/drawing/2014/main" id="{3AD5C61D-46B0-4ACA-8CC2-43678067299F}"/>
              </a:ext>
            </a:extLst>
          </p:cNvPr>
          <p:cNvSpPr/>
          <p:nvPr/>
        </p:nvSpPr>
        <p:spPr>
          <a:xfrm>
            <a:off x="397467" y="4114749"/>
            <a:ext cx="1526563" cy="152848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system issues Letter of Statement </a:t>
            </a:r>
          </a:p>
          <a:p>
            <a:pPr algn="ctr"/>
            <a:r>
              <a:rPr lang="en-US" sz="1400" dirty="0"/>
              <a:t>(stating the research does not require ethical clearance)</a:t>
            </a:r>
          </a:p>
        </p:txBody>
      </p:sp>
      <p:sp>
        <p:nvSpPr>
          <p:cNvPr id="76" name="Flowchart: Terminator 75">
            <a:extLst>
              <a:ext uri="{FF2B5EF4-FFF2-40B4-BE49-F238E27FC236}">
                <a16:creationId xmlns:a16="http://schemas.microsoft.com/office/drawing/2014/main" id="{046779D3-1A8A-4AD7-9F4E-863CBF6A65F8}"/>
              </a:ext>
            </a:extLst>
          </p:cNvPr>
          <p:cNvSpPr/>
          <p:nvPr/>
        </p:nvSpPr>
        <p:spPr>
          <a:xfrm>
            <a:off x="595323" y="5958621"/>
            <a:ext cx="1136660" cy="32142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FINISH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D18C2E3-2243-4142-9354-6E7881E12E1A}"/>
              </a:ext>
            </a:extLst>
          </p:cNvPr>
          <p:cNvCxnSpPr>
            <a:cxnSpLocks/>
            <a:stCxn id="72" idx="2"/>
            <a:endCxn id="76" idx="0"/>
          </p:cNvCxnSpPr>
          <p:nvPr/>
        </p:nvCxnSpPr>
        <p:spPr>
          <a:xfrm>
            <a:off x="1160749" y="5643230"/>
            <a:ext cx="2904" cy="3153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EC58302C-161A-43AC-A8E8-31840F62C73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913530" y="3155968"/>
            <a:ext cx="3076482" cy="1621658"/>
          </a:xfrm>
          <a:prstGeom prst="bentConnector3">
            <a:avLst>
              <a:gd name="adj1" fmla="val 27601"/>
            </a:avLst>
          </a:prstGeom>
          <a:ln w="190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10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C7B8F-BA13-4A7C-A635-1C48E266814B}"/>
              </a:ext>
            </a:extLst>
          </p:cNvPr>
          <p:cNvSpPr/>
          <p:nvPr/>
        </p:nvSpPr>
        <p:spPr>
          <a:xfrm>
            <a:off x="236088" y="2478095"/>
            <a:ext cx="2781781" cy="2029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KEPUTUSAN KOMISI ETIK BIDANG ILMU</a:t>
            </a:r>
            <a:endParaRPr lang="en-ID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55337C-21EE-4E71-800E-F65775DC3532}"/>
              </a:ext>
            </a:extLst>
          </p:cNvPr>
          <p:cNvSpPr/>
          <p:nvPr/>
        </p:nvSpPr>
        <p:spPr>
          <a:xfrm>
            <a:off x="236088" y="525935"/>
            <a:ext cx="3013627" cy="12397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VERIFIKASI PROPOSAL &amp; KELENGKAPAN DOKUMEN</a:t>
            </a:r>
            <a:endParaRPr lang="en-ID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C7D17AD-D277-4C65-9A21-7661993DE289}"/>
              </a:ext>
            </a:extLst>
          </p:cNvPr>
          <p:cNvSpPr/>
          <p:nvPr/>
        </p:nvSpPr>
        <p:spPr>
          <a:xfrm rot="5400000">
            <a:off x="1279277" y="1837145"/>
            <a:ext cx="541481" cy="658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68D15-6CE0-4E9C-BEE5-8099F81743F8}"/>
              </a:ext>
            </a:extLst>
          </p:cNvPr>
          <p:cNvSpPr/>
          <p:nvPr/>
        </p:nvSpPr>
        <p:spPr>
          <a:xfrm>
            <a:off x="3862367" y="2176070"/>
            <a:ext cx="2638759" cy="20291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VERIFIKASI </a:t>
            </a: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LIST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PENELITI ASING</a:t>
            </a:r>
            <a:endParaRPr lang="en-ID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34F9010-6F7F-469E-B8FF-56DC77589286}"/>
              </a:ext>
            </a:extLst>
          </p:cNvPr>
          <p:cNvSpPr/>
          <p:nvPr/>
        </p:nvSpPr>
        <p:spPr>
          <a:xfrm rot="16200000">
            <a:off x="3210209" y="3127842"/>
            <a:ext cx="372179" cy="510941"/>
          </a:xfrm>
          <a:prstGeom prst="downArrow">
            <a:avLst>
              <a:gd name="adj1" fmla="val 357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72079-DBBF-4677-B5CA-DEB3EE515097}"/>
              </a:ext>
            </a:extLst>
          </p:cNvPr>
          <p:cNvSpPr/>
          <p:nvPr/>
        </p:nvSpPr>
        <p:spPr>
          <a:xfrm>
            <a:off x="7196423" y="5029200"/>
            <a:ext cx="2175309" cy="168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VERIFIKASI: PNBP</a:t>
            </a:r>
          </a:p>
          <a:p>
            <a:pPr algn="ctr" defTabSz="914377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PKS</a:t>
            </a:r>
            <a:endParaRPr lang="en-ID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5C3433A-940C-4FD1-904A-6126E6DAF5AC}"/>
              </a:ext>
            </a:extLst>
          </p:cNvPr>
          <p:cNvSpPr/>
          <p:nvPr/>
        </p:nvSpPr>
        <p:spPr>
          <a:xfrm>
            <a:off x="6529672" y="5742371"/>
            <a:ext cx="603251" cy="399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DDA41A-ED93-4DE0-856A-AEAD872ACBAB}"/>
              </a:ext>
            </a:extLst>
          </p:cNvPr>
          <p:cNvSpPr/>
          <p:nvPr/>
        </p:nvSpPr>
        <p:spPr>
          <a:xfrm>
            <a:off x="3550502" y="5590943"/>
            <a:ext cx="1223111" cy="7019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DITOLAK</a:t>
            </a:r>
            <a:endParaRPr lang="en-ID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9BAAB-DA54-4B48-A6EC-2D6A512DA9EA}"/>
              </a:ext>
            </a:extLst>
          </p:cNvPr>
          <p:cNvSpPr/>
          <p:nvPr/>
        </p:nvSpPr>
        <p:spPr>
          <a:xfrm>
            <a:off x="4919713" y="5590941"/>
            <a:ext cx="1446497" cy="657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endParaRPr lang="en-ID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7A72D7-AB2C-4925-868D-6D69323766FA}"/>
              </a:ext>
            </a:extLst>
          </p:cNvPr>
          <p:cNvSpPr/>
          <p:nvPr/>
        </p:nvSpPr>
        <p:spPr>
          <a:xfrm>
            <a:off x="349876" y="5325309"/>
            <a:ext cx="2175309" cy="13883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NOTIFIKASI PENOLAKAN</a:t>
            </a:r>
            <a:endParaRPr lang="en-ID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2213ACF-4504-46F4-8DDB-EF6754ECEFF8}"/>
              </a:ext>
            </a:extLst>
          </p:cNvPr>
          <p:cNvSpPr/>
          <p:nvPr/>
        </p:nvSpPr>
        <p:spPr>
          <a:xfrm>
            <a:off x="5486099" y="4507253"/>
            <a:ext cx="372179" cy="918408"/>
          </a:xfrm>
          <a:prstGeom prst="downArrow">
            <a:avLst>
              <a:gd name="adj1" fmla="val 357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C66B8C1-E452-4D05-B29C-25096D9CB5DF}"/>
              </a:ext>
            </a:extLst>
          </p:cNvPr>
          <p:cNvSpPr/>
          <p:nvPr/>
        </p:nvSpPr>
        <p:spPr>
          <a:xfrm>
            <a:off x="4129133" y="4498037"/>
            <a:ext cx="372179" cy="918408"/>
          </a:xfrm>
          <a:prstGeom prst="downArrow">
            <a:avLst>
              <a:gd name="adj1" fmla="val 357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BC96A8C-188B-4937-9714-4BBFD40CE6B1}"/>
              </a:ext>
            </a:extLst>
          </p:cNvPr>
          <p:cNvSpPr/>
          <p:nvPr/>
        </p:nvSpPr>
        <p:spPr>
          <a:xfrm>
            <a:off x="7972926" y="4208177"/>
            <a:ext cx="311151" cy="579723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0802A4-63F9-46C4-A568-D85A6E7C1D11}"/>
              </a:ext>
            </a:extLst>
          </p:cNvPr>
          <p:cNvSpPr/>
          <p:nvPr/>
        </p:nvSpPr>
        <p:spPr>
          <a:xfrm>
            <a:off x="6781105" y="2285632"/>
            <a:ext cx="2175308" cy="168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PENERBITAN SIP</a:t>
            </a:r>
            <a:endParaRPr lang="en-ID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6B3210-9325-4C8F-B29B-CA107E195A25}"/>
              </a:ext>
            </a:extLst>
          </p:cNvPr>
          <p:cNvSpPr/>
          <p:nvPr/>
        </p:nvSpPr>
        <p:spPr>
          <a:xfrm>
            <a:off x="9895273" y="569428"/>
            <a:ext cx="2088115" cy="4118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 defTabSz="914377">
              <a:buFont typeface="+mj-lt"/>
              <a:buAutoNum type="arabicParenR"/>
            </a:pP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defTabSz="914377">
              <a:buFont typeface="+mj-lt"/>
              <a:buAutoNum type="arabicParenR"/>
            </a:pP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defTabSz="914377">
              <a:buFont typeface="+mj-lt"/>
              <a:buAutoNum type="arabicParenR"/>
            </a:pP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defTabSz="914377">
              <a:buFont typeface="+mj-lt"/>
              <a:buAutoNum type="arabicParenR"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MITRA BRIN BEBAS PNBP</a:t>
            </a:r>
          </a:p>
          <a:p>
            <a:pPr defTabSz="914377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189" indent="-457189" defTabSz="914377">
              <a:buFont typeface="+mj-lt"/>
              <a:buAutoNum type="arabicParenR"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MITRA NON BRIN BAYAR PNBP</a:t>
            </a:r>
          </a:p>
          <a:p>
            <a:pPr marL="457189" indent="-457189" defTabSz="914377">
              <a:buFont typeface="+mj-lt"/>
              <a:buAutoNum type="arabicParenR"/>
            </a:pP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defTabSz="914377">
              <a:buFont typeface="+mj-lt"/>
              <a:buAutoNum type="arabicParenR"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MENERIMA SIP </a:t>
            </a:r>
            <a:endParaRPr lang="en-ID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E38DCE0D-1D03-4BCD-B32F-4AF867D7C990}"/>
              </a:ext>
            </a:extLst>
          </p:cNvPr>
          <p:cNvSpPr/>
          <p:nvPr/>
        </p:nvSpPr>
        <p:spPr>
          <a:xfrm>
            <a:off x="9080731" y="3060098"/>
            <a:ext cx="690223" cy="3689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Arrow: Left-Up 18">
            <a:extLst>
              <a:ext uri="{FF2B5EF4-FFF2-40B4-BE49-F238E27FC236}">
                <a16:creationId xmlns:a16="http://schemas.microsoft.com/office/drawing/2014/main" id="{58310F60-04E1-4758-AA74-BACAFC76FC35}"/>
              </a:ext>
            </a:extLst>
          </p:cNvPr>
          <p:cNvSpPr/>
          <p:nvPr/>
        </p:nvSpPr>
        <p:spPr>
          <a:xfrm>
            <a:off x="9866166" y="4983479"/>
            <a:ext cx="1475607" cy="1305095"/>
          </a:xfrm>
          <a:prstGeom prst="leftUpArrow">
            <a:avLst>
              <a:gd name="adj1" fmla="val 2110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BF75FDE-E576-4A16-9D36-ABB17A48CCD2}"/>
              </a:ext>
            </a:extLst>
          </p:cNvPr>
          <p:cNvSpPr/>
          <p:nvPr/>
        </p:nvSpPr>
        <p:spPr>
          <a:xfrm rot="5400000">
            <a:off x="2841671" y="5699862"/>
            <a:ext cx="372179" cy="510943"/>
          </a:xfrm>
          <a:prstGeom prst="downArrow">
            <a:avLst>
              <a:gd name="adj1" fmla="val 357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ID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0FDD185-D6EE-DB8A-F4D3-3BA229F8697F}"/>
              </a:ext>
            </a:extLst>
          </p:cNvPr>
          <p:cNvSpPr/>
          <p:nvPr/>
        </p:nvSpPr>
        <p:spPr>
          <a:xfrm rot="5400000">
            <a:off x="1219710" y="4628761"/>
            <a:ext cx="541481" cy="658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ID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61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D59A-339B-7789-3244-9D5D47AF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975"/>
            <a:ext cx="10515600" cy="1428750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Buku</a:t>
            </a:r>
            <a:r>
              <a:rPr lang="en-US" sz="4800" b="1" dirty="0"/>
              <a:t> Panduan </a:t>
            </a:r>
            <a:r>
              <a:rPr lang="en-US" sz="4800" b="1" dirty="0" err="1"/>
              <a:t>Pengusulan</a:t>
            </a:r>
            <a:r>
              <a:rPr lang="en-US" sz="4800" b="1" dirty="0"/>
              <a:t> Ethical Clearance dan Foreign Research Permit</a:t>
            </a:r>
            <a:endParaRPr lang="en-ID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6ACD8-7E3B-8BC2-B98B-E6452775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sz="3600" dirty="0"/>
          </a:p>
          <a:p>
            <a:endParaRPr lang="en-ID" dirty="0"/>
          </a:p>
          <a:p>
            <a:r>
              <a:rPr lang="en-ID" dirty="0"/>
              <a:t>https://klirensetik.brin.go.id/berkas-digital &gt;&gt;&gt; </a:t>
            </a:r>
            <a:r>
              <a:rPr lang="en-ID" dirty="0" err="1"/>
              <a:t>Formulir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&gt;&gt;&gt;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Pengusulan</a:t>
            </a:r>
            <a:r>
              <a:rPr lang="en-ID" dirty="0"/>
              <a:t> </a:t>
            </a:r>
            <a:r>
              <a:rPr lang="en-ID" dirty="0" err="1"/>
              <a:t>Klirens</a:t>
            </a:r>
            <a:r>
              <a:rPr lang="en-ID" dirty="0"/>
              <a:t> </a:t>
            </a:r>
            <a:r>
              <a:rPr lang="en-ID" dirty="0" err="1"/>
              <a:t>Etik</a:t>
            </a:r>
            <a:r>
              <a:rPr lang="en-ID" dirty="0"/>
              <a:t> </a:t>
            </a:r>
            <a:r>
              <a:rPr lang="en-ID" dirty="0" err="1"/>
              <a:t>Riset</a:t>
            </a:r>
            <a:endParaRPr lang="en-ID" dirty="0"/>
          </a:p>
          <a:p>
            <a:endParaRPr lang="en-ID" dirty="0"/>
          </a:p>
          <a:p>
            <a:r>
              <a:rPr lang="en-ID" dirty="0"/>
              <a:t>https://klirensetik.brin.go.id/berkas-digital &gt;&gt;&gt; </a:t>
            </a:r>
            <a:r>
              <a:rPr lang="en-ID" dirty="0" err="1"/>
              <a:t>Formulir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&gt;&gt;&gt;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Perizinan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(in English)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0232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3445842-DA14-680D-C993-06A1793F7915}"/>
              </a:ext>
            </a:extLst>
          </p:cNvPr>
          <p:cNvSpPr txBox="1"/>
          <p:nvPr/>
        </p:nvSpPr>
        <p:spPr>
          <a:xfrm>
            <a:off x="188686" y="550173"/>
            <a:ext cx="11480799" cy="4814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705"/>
              </a:spcBef>
              <a:spcAft>
                <a:spcPts val="0"/>
              </a:spcAft>
              <a:buSzPts val="1200"/>
              <a:tabLst>
                <a:tab pos="2155825" algn="l"/>
                <a:tab pos="2156460" algn="l"/>
              </a:tabLst>
            </a:pPr>
            <a:r>
              <a:rPr lang="en-US" sz="54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Dokumen</a:t>
            </a:r>
            <a:r>
              <a:rPr lang="en-US" sz="54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Yang </a:t>
            </a:r>
            <a:r>
              <a:rPr lang="en-US" sz="54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Diperlukan</a:t>
            </a:r>
            <a:endParaRPr lang="en-US" sz="5400" b="1" spc="-5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>
              <a:spcBef>
                <a:spcPts val="705"/>
              </a:spcBef>
              <a:spcAft>
                <a:spcPts val="0"/>
              </a:spcAft>
              <a:buSzPts val="1200"/>
              <a:tabLst>
                <a:tab pos="2155825" algn="l"/>
                <a:tab pos="2156460" algn="l"/>
              </a:tabLst>
            </a:pPr>
            <a:endParaRPr lang="en-US" sz="2400" b="1" spc="-5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05"/>
              </a:spcBef>
              <a:spcAft>
                <a:spcPts val="0"/>
              </a:spcAft>
              <a:buSzPts val="1200"/>
              <a:buFont typeface="+mj-lt"/>
              <a:buAutoNum type="alphaLcParenR"/>
              <a:tabLst>
                <a:tab pos="2155825" algn="l"/>
                <a:tab pos="2156460" algn="l"/>
              </a:tabLst>
            </a:pP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Passport (valid minimal 18 </a:t>
            </a: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bulan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ID" sz="2800" b="1" spc="-5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05"/>
              </a:spcBef>
              <a:buSzPts val="1200"/>
              <a:buFont typeface="+mj-lt"/>
              <a:buAutoNum type="alphaLcParenR"/>
              <a:tabLst>
                <a:tab pos="2156460" algn="l"/>
              </a:tabLst>
            </a:pPr>
            <a:r>
              <a:rPr lang="en-US" sz="28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Proposal </a:t>
            </a:r>
            <a:r>
              <a:rPr lang="en-US" sz="2800" b="1" spc="-5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Riset</a:t>
            </a:r>
            <a:endParaRPr lang="en-US" sz="2800" b="1" spc="-5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05"/>
              </a:spcBef>
              <a:buSzPts val="1200"/>
              <a:buFont typeface="+mj-lt"/>
              <a:buAutoNum type="alphaLcParenR"/>
              <a:tabLst>
                <a:tab pos="2156460" algn="l"/>
              </a:tabLst>
            </a:pP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spc="-5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800" b="1" spc="-5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Sama</a:t>
            </a:r>
          </a:p>
          <a:p>
            <a:pPr marL="971550" lvl="1" indent="-514350">
              <a:spcBef>
                <a:spcPts val="705"/>
              </a:spcBef>
              <a:buSzPts val="1200"/>
              <a:buFont typeface="+mj-lt"/>
              <a:buAutoNum type="alphaLcParenR"/>
              <a:tabLst>
                <a:tab pos="2156460" algn="l"/>
              </a:tabLst>
            </a:pPr>
            <a:r>
              <a:rPr lang="en-US" sz="2800" b="1" spc="-5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Perjanjian</a:t>
            </a:r>
            <a:r>
              <a:rPr lang="en-US" sz="28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spc="-5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Pengalihan</a:t>
            </a:r>
            <a:r>
              <a:rPr lang="en-US" sz="28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Material (</a:t>
            </a:r>
            <a:r>
              <a:rPr lang="en-US" sz="2800" b="1" spc="-5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sz="28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spc="-5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8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spc="-5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pengalihan</a:t>
            </a:r>
            <a:r>
              <a:rPr lang="en-US" sz="28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material </a:t>
            </a:r>
            <a:r>
              <a:rPr lang="en-US" sz="2800" b="1" spc="-5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800" b="1" spc="-5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LN)</a:t>
            </a:r>
            <a:endParaRPr lang="en-ID" sz="2800" b="1" spc="-5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10"/>
              </a:spcBef>
              <a:spcAft>
                <a:spcPts val="0"/>
              </a:spcAft>
              <a:buSzPts val="1200"/>
              <a:buFont typeface="+mj-lt"/>
              <a:buAutoNum type="alphaLcParenR"/>
              <a:tabLst>
                <a:tab pos="2155825" algn="l"/>
                <a:tab pos="2156460" algn="l"/>
              </a:tabLst>
            </a:pPr>
            <a:endParaRPr lang="en-ID" sz="2400" b="1" spc="-5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lvl="1" indent="-514350">
              <a:spcBef>
                <a:spcPts val="705"/>
              </a:spcBef>
              <a:buSzPts val="1200"/>
              <a:buFont typeface="+mj-lt"/>
              <a:buAutoNum type="alphaLcParenR"/>
              <a:tabLst>
                <a:tab pos="2156460" algn="l"/>
              </a:tabLst>
            </a:pPr>
            <a:endParaRPr lang="en-ID" sz="2400" b="1" spc="-5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40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750</Words>
  <Application>Microsoft Office PowerPoint</Application>
  <PresentationFormat>Widescreen</PresentationFormat>
  <Paragraphs>318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 JULIAN</vt:lpstr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BISNIS PROSES PERIZINAN PENELITIAN ASING </vt:lpstr>
      <vt:lpstr>PowerPoint Presentation</vt:lpstr>
      <vt:lpstr>PowerPoint Presentation</vt:lpstr>
      <vt:lpstr>Buku Panduan Pengusulan Ethical Clearance dan Foreign Research Permit</vt:lpstr>
      <vt:lpstr>PowerPoint Presentation</vt:lpstr>
      <vt:lpstr>PowerPoint Presentation</vt:lpstr>
      <vt:lpstr>PowerPoint Presentation</vt:lpstr>
      <vt:lpstr>Buku Panduan Pengusulan Ethical Clearance dan Foreign Research Permit</vt:lpstr>
      <vt:lpstr>PowerPoint Presentation</vt:lpstr>
      <vt:lpstr>PowerPoint Presentation</vt:lpstr>
      <vt:lpstr>PowerPoint Presentation</vt:lpstr>
      <vt:lpstr>PowerPoint Presentation</vt:lpstr>
      <vt:lpstr>RISET DI KAWASAN KONSERVASI</vt:lpstr>
      <vt:lpstr>RISET DI PERAIRAN LAUT &amp; ZEE </vt:lpstr>
      <vt:lpstr>RESEARCH PERMIT FEE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 Prasetyo</dc:creator>
  <cp:lastModifiedBy>sw</cp:lastModifiedBy>
  <cp:revision>47</cp:revision>
  <dcterms:created xsi:type="dcterms:W3CDTF">2022-04-27T16:02:26Z</dcterms:created>
  <dcterms:modified xsi:type="dcterms:W3CDTF">2023-07-06T00:46:52Z</dcterms:modified>
</cp:coreProperties>
</file>