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3" r:id="rId2"/>
    <p:sldMasterId id="2147483730" r:id="rId3"/>
  </p:sldMasterIdLst>
  <p:sldIdLst>
    <p:sldId id="259" r:id="rId4"/>
    <p:sldId id="262" r:id="rId5"/>
    <p:sldId id="257" r:id="rId6"/>
    <p:sldId id="263" r:id="rId7"/>
    <p:sldId id="261" r:id="rId8"/>
    <p:sldId id="260" r:id="rId9"/>
    <p:sldId id="258" r:id="rId10"/>
    <p:sldId id="264" r:id="rId11"/>
    <p:sldId id="266" r:id="rId12"/>
    <p:sldId id="267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984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562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96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81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571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6409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8662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278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6110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09108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080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9593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301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2054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080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0439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14309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6546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9726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3151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1276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95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0910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384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3127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44500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0363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6780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89855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85219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70799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39518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908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5535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90760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963981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2030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61993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16228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4064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92931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5211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91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182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951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40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200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635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954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290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080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539632E-ADFE-42A9-BD48-A093372A8DF8}" type="datetimeFigureOut">
              <a:rPr lang="en-ID" smtClean="0"/>
              <a:t>05/03/2024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5CF74D-2135-42D4-8E68-C7D742B09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7560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7B93-82F3-4B6D-5FC4-3175FC86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97619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PENYAMAAN PERSEPSI </a:t>
            </a:r>
            <a:br>
              <a:rPr lang="en-US" sz="4400" b="1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en-US" sz="4400" b="1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REVIEWER PKM</a:t>
            </a:r>
            <a:br>
              <a:rPr lang="en-US" sz="4400" b="1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en-US" sz="3100" b="1" dirty="0" err="1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SEmESTER</a:t>
            </a:r>
            <a:r>
              <a:rPr lang="en-US" sz="3100" b="1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GENAP 2023-2024</a:t>
            </a:r>
            <a:endParaRPr lang="en-ID" sz="3100" b="1" dirty="0"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7EFBE-FBFA-8298-C149-1957C4F50C4D}"/>
              </a:ext>
            </a:extLst>
          </p:cNvPr>
          <p:cNvSpPr txBox="1"/>
          <p:nvPr/>
        </p:nvSpPr>
        <p:spPr>
          <a:xfrm>
            <a:off x="8505371" y="5355771"/>
            <a:ext cx="3236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Selasa</a:t>
            </a:r>
            <a:r>
              <a:rPr lang="en-US" sz="2800" dirty="0"/>
              <a:t> 5 </a:t>
            </a:r>
            <a:r>
              <a:rPr lang="en-US" sz="2800" dirty="0" err="1"/>
              <a:t>Maret</a:t>
            </a:r>
            <a:r>
              <a:rPr lang="en-US" sz="2800" dirty="0"/>
              <a:t> 2023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76400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CA7B2-F566-1A1F-08D3-70281B68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033" y="570780"/>
            <a:ext cx="8911687" cy="729905"/>
          </a:xfrm>
        </p:spPr>
        <p:txBody>
          <a:bodyPr>
            <a:normAutofit/>
          </a:bodyPr>
          <a:lstStyle/>
          <a:p>
            <a:r>
              <a:rPr lang="en-US" sz="3200" b="1" dirty="0"/>
              <a:t>Survey </a:t>
            </a:r>
            <a:r>
              <a:rPr lang="en-US" sz="3200" b="1" dirty="0" err="1"/>
              <a:t>Kepuasan</a:t>
            </a:r>
            <a:r>
              <a:rPr lang="en-US" sz="3200" b="1" dirty="0"/>
              <a:t> Mitra </a:t>
            </a:r>
            <a:r>
              <a:rPr lang="en-US" sz="3200" b="1" dirty="0" err="1"/>
              <a:t>PkM</a:t>
            </a:r>
            <a:endParaRPr lang="en-ID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58D600-2E20-7E81-8A12-C53818F4D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104818"/>
              </p:ext>
            </p:extLst>
          </p:nvPr>
        </p:nvGraphicFramePr>
        <p:xfrm>
          <a:off x="1885072" y="1300685"/>
          <a:ext cx="8810646" cy="5254862"/>
        </p:xfrm>
        <a:graphic>
          <a:graphicData uri="http://schemas.openxmlformats.org/drawingml/2006/table">
            <a:tbl>
              <a:tblPr firstRow="1" firstCol="1" bandRow="1"/>
              <a:tblGrid>
                <a:gridCol w="463545">
                  <a:extLst>
                    <a:ext uri="{9D8B030D-6E8A-4147-A177-3AD203B41FA5}">
                      <a16:colId xmlns:a16="http://schemas.microsoft.com/office/drawing/2014/main" val="3770453120"/>
                    </a:ext>
                  </a:extLst>
                </a:gridCol>
                <a:gridCol w="4455384">
                  <a:extLst>
                    <a:ext uri="{9D8B030D-6E8A-4147-A177-3AD203B41FA5}">
                      <a16:colId xmlns:a16="http://schemas.microsoft.com/office/drawing/2014/main" val="607815792"/>
                    </a:ext>
                  </a:extLst>
                </a:gridCol>
                <a:gridCol w="515843">
                  <a:extLst>
                    <a:ext uri="{9D8B030D-6E8A-4147-A177-3AD203B41FA5}">
                      <a16:colId xmlns:a16="http://schemas.microsoft.com/office/drawing/2014/main" val="2564709401"/>
                    </a:ext>
                  </a:extLst>
                </a:gridCol>
                <a:gridCol w="497419">
                  <a:extLst>
                    <a:ext uri="{9D8B030D-6E8A-4147-A177-3AD203B41FA5}">
                      <a16:colId xmlns:a16="http://schemas.microsoft.com/office/drawing/2014/main" val="1740408580"/>
                    </a:ext>
                  </a:extLst>
                </a:gridCol>
                <a:gridCol w="442151">
                  <a:extLst>
                    <a:ext uri="{9D8B030D-6E8A-4147-A177-3AD203B41FA5}">
                      <a16:colId xmlns:a16="http://schemas.microsoft.com/office/drawing/2014/main" val="2958663054"/>
                    </a:ext>
                  </a:extLst>
                </a:gridCol>
                <a:gridCol w="442151">
                  <a:extLst>
                    <a:ext uri="{9D8B030D-6E8A-4147-A177-3AD203B41FA5}">
                      <a16:colId xmlns:a16="http://schemas.microsoft.com/office/drawing/2014/main" val="927005005"/>
                    </a:ext>
                  </a:extLst>
                </a:gridCol>
                <a:gridCol w="474849">
                  <a:extLst>
                    <a:ext uri="{9D8B030D-6E8A-4147-A177-3AD203B41FA5}">
                      <a16:colId xmlns:a16="http://schemas.microsoft.com/office/drawing/2014/main" val="1008577316"/>
                    </a:ext>
                  </a:extLst>
                </a:gridCol>
                <a:gridCol w="1519304">
                  <a:extLst>
                    <a:ext uri="{9D8B030D-6E8A-4147-A177-3AD203B41FA5}">
                      <a16:colId xmlns:a16="http://schemas.microsoft.com/office/drawing/2014/main" val="4034138556"/>
                    </a:ext>
                  </a:extLst>
                </a:gridCol>
              </a:tblGrid>
              <a:tr h="26757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Indikator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Distribusi Skor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Keterangan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533638"/>
                  </a:ext>
                </a:extLst>
              </a:tr>
              <a:tr h="267574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932141"/>
                  </a:ext>
                </a:extLst>
              </a:tr>
              <a:tr h="5489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Kesesuaian materi kegiatan PkM dengan kebutuhan masyarakat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194426"/>
                  </a:ext>
                </a:extLst>
              </a:tr>
              <a:tr h="267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Ketepatan metode PkM yg digunakan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807373"/>
                  </a:ext>
                </a:extLst>
              </a:tr>
              <a:tr h="5489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Sarana dan prasarana pendukung kegiatan pengabdian.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045104"/>
                  </a:ext>
                </a:extLst>
              </a:tr>
              <a:tr h="8257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Jenis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ragam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teknologi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tepat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guna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keterampilan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ditularkan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masyarakat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792998"/>
                  </a:ext>
                </a:extLst>
              </a:tr>
              <a:tr h="6279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Tingkat Relevansi, kompetensi serta penguasaan materi dan permasalahan oleh Tim PkM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679089"/>
                  </a:ext>
                </a:extLst>
              </a:tr>
              <a:tr h="5489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Kemampuan Tim PkM menghidupkan suasana pelaksanaan PkM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275604"/>
                  </a:ext>
                </a:extLst>
              </a:tr>
              <a:tr h="267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Tingkat kekompakan Tim PkM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686706"/>
                  </a:ext>
                </a:extLst>
              </a:tr>
              <a:tr h="267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Perilaku dan sikap sopan santun Tim PkM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100932"/>
                  </a:ext>
                </a:extLst>
              </a:tr>
              <a:tr h="5489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Kesesuaian waktu penyampaian materi kegiatan PkM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614729"/>
                  </a:ext>
                </a:extLst>
              </a:tr>
              <a:tr h="2675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Keseluruhan manfaat dari kegiatan PkM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183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51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630B6-F302-8DE2-F3E7-E90BAB271C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D6F2-B37A-2726-2B2C-213EE85C2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033" y="570780"/>
            <a:ext cx="8911687" cy="729905"/>
          </a:xfrm>
        </p:spPr>
        <p:txBody>
          <a:bodyPr>
            <a:normAutofit/>
          </a:bodyPr>
          <a:lstStyle/>
          <a:p>
            <a:r>
              <a:rPr lang="en-US" sz="3200" b="1" dirty="0"/>
              <a:t>Survey </a:t>
            </a:r>
            <a:r>
              <a:rPr lang="en-US" sz="3200" b="1" dirty="0" err="1"/>
              <a:t>Kepuasan</a:t>
            </a:r>
            <a:r>
              <a:rPr lang="en-US" sz="3200" b="1" dirty="0"/>
              <a:t> </a:t>
            </a:r>
            <a:r>
              <a:rPr lang="en-US" sz="3200" b="1" dirty="0" err="1"/>
              <a:t>Pengabdi</a:t>
            </a:r>
            <a:endParaRPr lang="en-ID" sz="32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49ACC07-0CF2-A4C0-B1B8-3A594CBA56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521747"/>
              </p:ext>
            </p:extLst>
          </p:nvPr>
        </p:nvGraphicFramePr>
        <p:xfrm>
          <a:off x="1784035" y="1300685"/>
          <a:ext cx="8911685" cy="5606469"/>
        </p:xfrm>
        <a:graphic>
          <a:graphicData uri="http://schemas.openxmlformats.org/drawingml/2006/table">
            <a:tbl>
              <a:tblPr firstRow="1" firstCol="1" bandRow="1"/>
              <a:tblGrid>
                <a:gridCol w="537136">
                  <a:extLst>
                    <a:ext uri="{9D8B030D-6E8A-4147-A177-3AD203B41FA5}">
                      <a16:colId xmlns:a16="http://schemas.microsoft.com/office/drawing/2014/main" val="146671300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454215724"/>
                    </a:ext>
                  </a:extLst>
                </a:gridCol>
                <a:gridCol w="439616">
                  <a:extLst>
                    <a:ext uri="{9D8B030D-6E8A-4147-A177-3AD203B41FA5}">
                      <a16:colId xmlns:a16="http://schemas.microsoft.com/office/drawing/2014/main" val="2291321233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859620335"/>
                    </a:ext>
                  </a:extLst>
                </a:gridCol>
                <a:gridCol w="474784">
                  <a:extLst>
                    <a:ext uri="{9D8B030D-6E8A-4147-A177-3AD203B41FA5}">
                      <a16:colId xmlns:a16="http://schemas.microsoft.com/office/drawing/2014/main" val="357338990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3523991297"/>
                    </a:ext>
                  </a:extLst>
                </a:gridCol>
                <a:gridCol w="524943">
                  <a:extLst>
                    <a:ext uri="{9D8B030D-6E8A-4147-A177-3AD203B41FA5}">
                      <a16:colId xmlns:a16="http://schemas.microsoft.com/office/drawing/2014/main" val="3809762087"/>
                    </a:ext>
                  </a:extLst>
                </a:gridCol>
                <a:gridCol w="1536729">
                  <a:extLst>
                    <a:ext uri="{9D8B030D-6E8A-4147-A177-3AD203B41FA5}">
                      <a16:colId xmlns:a16="http://schemas.microsoft.com/office/drawing/2014/main" val="2469294224"/>
                    </a:ext>
                  </a:extLst>
                </a:gridCol>
              </a:tblGrid>
              <a:tr h="13107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Indikator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Distribusi Skor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Keterangan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3684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282776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Penyediaan Informasi &amp; Komunikasi Terkait Penelitian Pendanaan Internal: Skema PKM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370160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Penyediaan Informasi &amp; Komunikasi Terkait Tata Kelola Pengabdian kepada Masyarakat Pendanaan Eksternal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514798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Penyediaan Sistem Informasi Pengabdian kepada Masyarakat Utamanya Melalui Portal: https://lppm.usm.ac.id/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37290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Pendampingan, Monitoring dan Evaluasi Pelaksanaan Pengabdian kepada Masyarakat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309684"/>
                  </a:ext>
                </a:extLst>
              </a:tr>
              <a:tr h="1310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Penunjukkan/Ploting Reviewer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954254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Kinerja Reviewer Desk [Kompetensi, Kontribusi, Korektif/Solusif &amp; Akuntabilitas]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724710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Kinerja Reviewer Presentasi [Kompetensi, Kontribusi, Korektif/Solusif &amp; Akuntabilitas]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932284"/>
                  </a:ext>
                </a:extLst>
              </a:tr>
              <a:tr h="268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Pencairan Dana Pengabdian kepada Masyarakat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133201"/>
                  </a:ext>
                </a:extLst>
              </a:tr>
              <a:tr h="40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Luaran Wajib Pengabdian kepada Masyarakat &amp; Tenggat Waktu Pemenuhan Luaran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460472"/>
                  </a:ext>
                </a:extLst>
              </a:tr>
              <a:tr h="268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Pelayaan Tata Kelola Pengabdian kepada Masyarakat Secara Keseluruhan (over all 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299" marR="48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88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70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4D64-BAD5-4A4A-DBF3-21D8699B6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467" y="2262996"/>
            <a:ext cx="7159503" cy="128089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 E R I M A   K A S I H</a:t>
            </a:r>
            <a:endParaRPr lang="en-ID" sz="4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68CD4-4AED-66F7-AD76-11DE2526E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5941-5FE0-D514-640B-0AD1BBF08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782" y="711195"/>
            <a:ext cx="8911687" cy="754747"/>
          </a:xfrm>
        </p:spPr>
        <p:txBody>
          <a:bodyPr/>
          <a:lstStyle/>
          <a:p>
            <a:r>
              <a:rPr lang="en-US" b="1" dirty="0"/>
              <a:t>KRITERIA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D66F9-8218-4205-3E3B-F83095C1C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738" y="1540188"/>
            <a:ext cx="8915400" cy="4297903"/>
          </a:xfrm>
        </p:spPr>
        <p:txBody>
          <a:bodyPr>
            <a:noAutofit/>
          </a:bodyPr>
          <a:lstStyle/>
          <a:p>
            <a:pPr marL="1168400" indent="-430213">
              <a:buFont typeface="+mj-lt"/>
              <a:buAutoNum type="arabicPeriod"/>
              <a:tabLst>
                <a:tab pos="1168400" algn="l"/>
              </a:tabLst>
            </a:pPr>
            <a:r>
              <a:rPr lang="en-US" sz="2400" dirty="0" err="1">
                <a:solidFill>
                  <a:schemeClr val="tx1"/>
                </a:solidFill>
              </a:rPr>
              <a:t>Dosen</a:t>
            </a:r>
            <a:r>
              <a:rPr lang="en-US" sz="2400" dirty="0">
                <a:solidFill>
                  <a:schemeClr val="tx1"/>
                </a:solidFill>
              </a:rPr>
              <a:t> USM</a:t>
            </a:r>
          </a:p>
          <a:p>
            <a:pPr marL="1168400" indent="-430213">
              <a:buFont typeface="+mj-lt"/>
              <a:buAutoNum type="arabicPeriod"/>
              <a:tabLst>
                <a:tab pos="1168400" algn="l"/>
              </a:tabLst>
            </a:pPr>
            <a:r>
              <a:rPr lang="en-ID" sz="2400" dirty="0" err="1">
                <a:solidFill>
                  <a:schemeClr val="tx1"/>
                </a:solidFill>
              </a:rPr>
              <a:t>Boleh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Kolaborasi</a:t>
            </a:r>
            <a:r>
              <a:rPr lang="en-ID" sz="2400" dirty="0">
                <a:solidFill>
                  <a:schemeClr val="tx1"/>
                </a:solidFill>
              </a:rPr>
              <a:t> (</a:t>
            </a:r>
            <a:r>
              <a:rPr lang="en-ID" sz="2400" dirty="0" err="1">
                <a:solidFill>
                  <a:schemeClr val="tx1"/>
                </a:solidFill>
              </a:rPr>
              <a:t>lintas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prodi</a:t>
            </a:r>
            <a:r>
              <a:rPr lang="en-ID" sz="2400" dirty="0">
                <a:solidFill>
                  <a:schemeClr val="tx1"/>
                </a:solidFill>
              </a:rPr>
              <a:t>)</a:t>
            </a:r>
          </a:p>
          <a:p>
            <a:pPr marL="1168400" indent="-430213">
              <a:buFont typeface="+mj-lt"/>
              <a:buAutoNum type="arabicPeriod"/>
              <a:tabLst>
                <a:tab pos="1168400" algn="l"/>
              </a:tabLst>
            </a:pPr>
            <a:r>
              <a:rPr lang="en-ID" sz="2400" dirty="0" err="1">
                <a:solidFill>
                  <a:schemeClr val="tx1"/>
                </a:solidFill>
              </a:rPr>
              <a:t>Disahkan</a:t>
            </a:r>
            <a:r>
              <a:rPr lang="en-ID" sz="2400" dirty="0">
                <a:solidFill>
                  <a:schemeClr val="tx1"/>
                </a:solidFill>
              </a:rPr>
              <a:t> oleh </a:t>
            </a:r>
            <a:r>
              <a:rPr lang="en-ID" sz="2400" dirty="0" err="1">
                <a:solidFill>
                  <a:schemeClr val="tx1"/>
                </a:solidFill>
              </a:rPr>
              <a:t>Pimpinan</a:t>
            </a:r>
            <a:r>
              <a:rPr lang="en-ID" sz="2400" dirty="0">
                <a:solidFill>
                  <a:schemeClr val="tx1"/>
                </a:solidFill>
              </a:rPr>
              <a:t> Unit (</a:t>
            </a:r>
            <a:r>
              <a:rPr lang="en-ID" sz="2400" dirty="0" err="1">
                <a:solidFill>
                  <a:schemeClr val="tx1"/>
                </a:solidFill>
              </a:rPr>
              <a:t>Dekan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Direktur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Pasca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Sarjana</a:t>
            </a:r>
            <a:r>
              <a:rPr lang="en-ID" sz="2400" dirty="0">
                <a:solidFill>
                  <a:schemeClr val="tx1"/>
                </a:solidFill>
              </a:rPr>
              <a:t>) </a:t>
            </a:r>
            <a:r>
              <a:rPr lang="en-ID" sz="2400" dirty="0" err="1">
                <a:solidFill>
                  <a:schemeClr val="tx1"/>
                </a:solidFill>
              </a:rPr>
              <a:t>tempat</a:t>
            </a:r>
            <a:r>
              <a:rPr lang="en-ID" sz="2400" dirty="0">
                <a:solidFill>
                  <a:schemeClr val="tx1"/>
                </a:solidFill>
              </a:rPr>
              <a:t> (</a:t>
            </a:r>
            <a:r>
              <a:rPr lang="en-ID" sz="2400" i="1" dirty="0">
                <a:solidFill>
                  <a:schemeClr val="tx1"/>
                </a:solidFill>
              </a:rPr>
              <a:t>homebase</a:t>
            </a:r>
            <a:r>
              <a:rPr lang="en-ID" sz="2400" dirty="0">
                <a:solidFill>
                  <a:schemeClr val="tx1"/>
                </a:solidFill>
              </a:rPr>
              <a:t>) </a:t>
            </a:r>
            <a:r>
              <a:rPr lang="en-ID" sz="2400" dirty="0" err="1">
                <a:solidFill>
                  <a:schemeClr val="tx1"/>
                </a:solidFill>
              </a:rPr>
              <a:t>ketua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pengusul</a:t>
            </a:r>
            <a:r>
              <a:rPr lang="en-ID" sz="2400" dirty="0">
                <a:solidFill>
                  <a:schemeClr val="tx1"/>
                </a:solidFill>
              </a:rPr>
              <a:t>.</a:t>
            </a:r>
          </a:p>
          <a:p>
            <a:pPr marL="1168400" indent="-430213">
              <a:buFont typeface="+mj-lt"/>
              <a:buAutoNum type="arabicPeriod"/>
              <a:tabLst>
                <a:tab pos="1168400" algn="l"/>
              </a:tabLst>
            </a:pPr>
            <a:r>
              <a:rPr lang="en-ID" sz="2400" dirty="0">
                <a:solidFill>
                  <a:schemeClr val="tx1"/>
                </a:solidFill>
              </a:rPr>
              <a:t>Tim </a:t>
            </a:r>
            <a:r>
              <a:rPr lang="en-ID" sz="2400" dirty="0" err="1">
                <a:solidFill>
                  <a:schemeClr val="tx1"/>
                </a:solidFill>
              </a:rPr>
              <a:t>pelaksana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terdiri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dari</a:t>
            </a:r>
            <a:r>
              <a:rPr lang="en-ID" sz="24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  <a:tabLst>
                <a:tab pos="1168400" algn="l"/>
              </a:tabLst>
            </a:pPr>
            <a:r>
              <a:rPr lang="en-ID" sz="2400" dirty="0">
                <a:solidFill>
                  <a:schemeClr val="tx1"/>
                </a:solidFill>
              </a:rPr>
              <a:t>		1 (</a:t>
            </a:r>
            <a:r>
              <a:rPr lang="en-ID" sz="2400" dirty="0" err="1">
                <a:solidFill>
                  <a:schemeClr val="tx1"/>
                </a:solidFill>
              </a:rPr>
              <a:t>satu</a:t>
            </a:r>
            <a:r>
              <a:rPr lang="en-ID" sz="2400" dirty="0">
                <a:solidFill>
                  <a:schemeClr val="tx1"/>
                </a:solidFill>
              </a:rPr>
              <a:t>) </a:t>
            </a:r>
            <a:r>
              <a:rPr lang="en-ID" sz="2400" dirty="0" err="1">
                <a:solidFill>
                  <a:schemeClr val="tx1"/>
                </a:solidFill>
              </a:rPr>
              <a:t>ketua</a:t>
            </a:r>
            <a:endParaRPr lang="en-ID" sz="24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168400" algn="l"/>
              </a:tabLst>
            </a:pPr>
            <a:r>
              <a:rPr lang="en-ID" sz="2400" dirty="0">
                <a:solidFill>
                  <a:schemeClr val="tx1"/>
                </a:solidFill>
              </a:rPr>
              <a:t>		2 (dua) </a:t>
            </a:r>
            <a:r>
              <a:rPr lang="en-ID" sz="2400" dirty="0" err="1">
                <a:solidFill>
                  <a:schemeClr val="tx1"/>
                </a:solidFill>
              </a:rPr>
              <a:t>anggota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3 (</a:t>
            </a:r>
            <a:r>
              <a:rPr lang="en-ID" sz="2400" dirty="0" err="1">
                <a:solidFill>
                  <a:schemeClr val="tx1"/>
                </a:solidFill>
              </a:rPr>
              <a:t>tiga</a:t>
            </a:r>
            <a:r>
              <a:rPr lang="en-ID" sz="2400" dirty="0">
                <a:solidFill>
                  <a:schemeClr val="tx1"/>
                </a:solidFill>
              </a:rPr>
              <a:t>) </a:t>
            </a:r>
            <a:r>
              <a:rPr lang="en-ID" sz="2400" dirty="0" err="1">
                <a:solidFill>
                  <a:schemeClr val="tx1"/>
                </a:solidFill>
              </a:rPr>
              <a:t>anggota</a:t>
            </a:r>
            <a:endParaRPr lang="en-ID" sz="24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168400" algn="l"/>
              </a:tabLst>
            </a:pPr>
            <a:r>
              <a:rPr lang="en-ID" sz="2400" dirty="0">
                <a:solidFill>
                  <a:schemeClr val="tx1"/>
                </a:solidFill>
              </a:rPr>
              <a:t>		2 (dua) </a:t>
            </a:r>
            <a:r>
              <a:rPr lang="en-ID" sz="2400" dirty="0" err="1">
                <a:solidFill>
                  <a:schemeClr val="tx1"/>
                </a:solidFill>
              </a:rPr>
              <a:t>mahasiswa</a:t>
            </a:r>
            <a:endParaRPr lang="en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4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1095-5ED7-59DD-8D44-C18786A0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0861"/>
            <a:ext cx="8911687" cy="814044"/>
          </a:xfrm>
        </p:spPr>
        <p:txBody>
          <a:bodyPr>
            <a:normAutofit/>
          </a:bodyPr>
          <a:lstStyle/>
          <a:p>
            <a:r>
              <a:rPr lang="en-US" sz="4000" b="1" dirty="0"/>
              <a:t>Format</a:t>
            </a:r>
            <a:endParaRPr lang="en-ID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E6C1E-9D0E-7318-27C2-6E212ECF8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3033" y="1434905"/>
            <a:ext cx="9117037" cy="4351338"/>
          </a:xfrm>
        </p:spPr>
        <p:txBody>
          <a:bodyPr>
            <a:normAutofit/>
          </a:bodyPr>
          <a:lstStyle/>
          <a:p>
            <a:r>
              <a:rPr lang="en-ID" sz="2400" dirty="0" err="1"/>
              <a:t>Maksimum</a:t>
            </a:r>
            <a:r>
              <a:rPr lang="en-ID" sz="2400" dirty="0"/>
              <a:t> 20 </a:t>
            </a:r>
            <a:r>
              <a:rPr lang="en-ID" sz="2400" dirty="0" err="1"/>
              <a:t>halaman</a:t>
            </a:r>
            <a:r>
              <a:rPr lang="en-ID" sz="2400" dirty="0"/>
              <a:t> (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termasuk</a:t>
            </a:r>
            <a:r>
              <a:rPr lang="en-ID" sz="2400" dirty="0"/>
              <a:t> </a:t>
            </a:r>
            <a:r>
              <a:rPr lang="en-ID" sz="2400" dirty="0" err="1"/>
              <a:t>halaman</a:t>
            </a:r>
            <a:r>
              <a:rPr lang="en-ID" sz="2400" dirty="0"/>
              <a:t> </a:t>
            </a:r>
            <a:r>
              <a:rPr lang="en-ID" sz="2400" dirty="0" err="1"/>
              <a:t>sampul</a:t>
            </a:r>
            <a:r>
              <a:rPr lang="en-ID" sz="2400" dirty="0"/>
              <a:t>, </a:t>
            </a:r>
            <a:r>
              <a:rPr lang="en-ID" sz="2400" dirty="0" err="1"/>
              <a:t>halaman</a:t>
            </a:r>
            <a:r>
              <a:rPr lang="en-ID" sz="2400" dirty="0"/>
              <a:t> </a:t>
            </a:r>
            <a:r>
              <a:rPr lang="en-ID" sz="2400" dirty="0" err="1"/>
              <a:t>pengesahan</a:t>
            </a:r>
            <a:r>
              <a:rPr lang="en-ID" sz="2400" dirty="0"/>
              <a:t>, dan </a:t>
            </a:r>
            <a:r>
              <a:rPr lang="en-ID" sz="2400" dirty="0" err="1"/>
              <a:t>lampiran</a:t>
            </a:r>
            <a:r>
              <a:rPr lang="en-ID" sz="2400" dirty="0"/>
              <a:t>), </a:t>
            </a:r>
          </a:p>
          <a:p>
            <a:r>
              <a:rPr lang="en-ID" sz="2400" dirty="0"/>
              <a:t>Font Times New Roman </a:t>
            </a:r>
            <a:r>
              <a:rPr lang="en-ID" sz="2400" dirty="0" err="1"/>
              <a:t>ukuran</a:t>
            </a:r>
            <a:r>
              <a:rPr lang="en-ID" sz="2400" dirty="0"/>
              <a:t> 12, </a:t>
            </a:r>
            <a:r>
              <a:rPr lang="en-ID" sz="2400" dirty="0" err="1"/>
              <a:t>jarak</a:t>
            </a:r>
            <a:r>
              <a:rPr lang="en-ID" sz="2400" dirty="0"/>
              <a:t> baris 1,5 </a:t>
            </a:r>
            <a:r>
              <a:rPr lang="en-ID" sz="2400" dirty="0" err="1"/>
              <a:t>spasi</a:t>
            </a:r>
            <a:r>
              <a:rPr lang="en-ID" sz="2400" dirty="0"/>
              <a:t> (</a:t>
            </a:r>
            <a:r>
              <a:rPr lang="en-ID" sz="2400" dirty="0" err="1"/>
              <a:t>kecuali</a:t>
            </a:r>
            <a:r>
              <a:rPr lang="en-ID" sz="2400" dirty="0"/>
              <a:t> </a:t>
            </a:r>
            <a:r>
              <a:rPr lang="en-ID" sz="2400" dirty="0" err="1"/>
              <a:t>ringkasan</a:t>
            </a:r>
            <a:r>
              <a:rPr lang="en-ID" sz="2400" dirty="0"/>
              <a:t> </a:t>
            </a:r>
            <a:r>
              <a:rPr lang="en-ID" sz="2400" dirty="0" err="1"/>
              <a:t>ditulis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jarak</a:t>
            </a:r>
            <a:r>
              <a:rPr lang="en-ID" sz="2400" dirty="0"/>
              <a:t> </a:t>
            </a:r>
            <a:r>
              <a:rPr lang="en-ID" sz="2400" dirty="0" err="1"/>
              <a:t>spasi</a:t>
            </a:r>
            <a:r>
              <a:rPr lang="en-ID" sz="2400" dirty="0"/>
              <a:t> 1 baris),</a:t>
            </a:r>
          </a:p>
          <a:p>
            <a:r>
              <a:rPr lang="en-ID" sz="2400" dirty="0" err="1"/>
              <a:t>Kertas</a:t>
            </a:r>
            <a:r>
              <a:rPr lang="en-ID" sz="2400" dirty="0"/>
              <a:t> A-4 </a:t>
            </a:r>
            <a:r>
              <a:rPr lang="en-ID" sz="2400" dirty="0" err="1"/>
              <a:t>dengan</a:t>
            </a:r>
            <a:r>
              <a:rPr lang="en-ID" sz="2400" dirty="0"/>
              <a:t> batas </a:t>
            </a:r>
            <a:r>
              <a:rPr lang="en-ID" sz="2400" dirty="0" err="1"/>
              <a:t>pengetikan</a:t>
            </a:r>
            <a:r>
              <a:rPr lang="en-ID" sz="2400" dirty="0"/>
              <a:t> /margin </a:t>
            </a:r>
            <a:r>
              <a:rPr lang="en-ID" sz="2400" dirty="0" err="1"/>
              <a:t>kiri</a:t>
            </a:r>
            <a:r>
              <a:rPr lang="en-ID" sz="2400" dirty="0"/>
              <a:t> 4 cm, margin </a:t>
            </a:r>
            <a:r>
              <a:rPr lang="en-ID" sz="2400" dirty="0" err="1"/>
              <a:t>atas</a:t>
            </a:r>
            <a:r>
              <a:rPr lang="en-ID" sz="2400" dirty="0"/>
              <a:t> 4 cm, margin </a:t>
            </a:r>
            <a:r>
              <a:rPr lang="en-ID" sz="2400" dirty="0" err="1"/>
              <a:t>kanan</a:t>
            </a:r>
            <a:r>
              <a:rPr lang="en-ID" sz="2400" dirty="0"/>
              <a:t> 3 cm dan margin </a:t>
            </a:r>
            <a:r>
              <a:rPr lang="en-ID" sz="2400" dirty="0" err="1"/>
              <a:t>bawah</a:t>
            </a:r>
            <a:r>
              <a:rPr lang="en-ID" sz="2400" dirty="0"/>
              <a:t> 3 cm</a:t>
            </a:r>
          </a:p>
          <a:p>
            <a:r>
              <a:rPr lang="en-ID" sz="2400" dirty="0" err="1"/>
              <a:t>Judul</a:t>
            </a:r>
            <a:r>
              <a:rPr lang="en-ID" sz="2400" dirty="0"/>
              <a:t> BAB </a:t>
            </a:r>
            <a:r>
              <a:rPr lang="en-ID" sz="2400" dirty="0" err="1"/>
              <a:t>ditulis</a:t>
            </a:r>
            <a:r>
              <a:rPr lang="en-ID" sz="2400" dirty="0"/>
              <a:t> rata </a:t>
            </a:r>
            <a:r>
              <a:rPr lang="en-ID" sz="2400" dirty="0" err="1"/>
              <a:t>kiri</a:t>
            </a:r>
            <a:r>
              <a:rPr lang="en-ID" sz="2400" dirty="0"/>
              <a:t>. </a:t>
            </a:r>
            <a:r>
              <a:rPr lang="en-ID" sz="2400" dirty="0" err="1"/>
              <a:t>Ganti</a:t>
            </a:r>
            <a:r>
              <a:rPr lang="en-ID" sz="2400" dirty="0"/>
              <a:t> BAB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berganti</a:t>
            </a:r>
            <a:r>
              <a:rPr lang="en-ID" sz="2400" dirty="0"/>
              <a:t> </a:t>
            </a:r>
            <a:r>
              <a:rPr lang="en-ID" sz="2400" dirty="0" err="1"/>
              <a:t>halaman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44834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D832EF-6F11-365B-AF95-04DFF37346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738D-A9E7-EC00-C1E8-D674B78A0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04" y="548006"/>
            <a:ext cx="10515600" cy="774358"/>
          </a:xfrm>
        </p:spPr>
        <p:txBody>
          <a:bodyPr/>
          <a:lstStyle/>
          <a:p>
            <a:r>
              <a:rPr lang="en-US" b="1" dirty="0" err="1"/>
              <a:t>Sistematika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E92AA-9EB3-11FA-2E2F-FA232C872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2" y="1575582"/>
            <a:ext cx="9117037" cy="46013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HALAMAN SAMPUL (</a:t>
            </a:r>
            <a:r>
              <a:rPr lang="en-ID" sz="2400" dirty="0" err="1"/>
              <a:t>lihat</a:t>
            </a:r>
            <a:r>
              <a:rPr lang="en-ID" sz="2400" dirty="0"/>
              <a:t> Lampiran 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HALAMAN PERNYATAAN ORIGINALITAS (</a:t>
            </a:r>
            <a:r>
              <a:rPr lang="en-ID" sz="2400" dirty="0" err="1"/>
              <a:t>lihat</a:t>
            </a:r>
            <a:r>
              <a:rPr lang="en-ID" sz="2400" dirty="0"/>
              <a:t> Lampiran B)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HALAMAN PENGESAHAN PIMPINAN (</a:t>
            </a:r>
            <a:r>
              <a:rPr lang="en-ID" sz="2400" dirty="0" err="1"/>
              <a:t>lihat</a:t>
            </a:r>
            <a:r>
              <a:rPr lang="en-ID" sz="2400" dirty="0"/>
              <a:t> Lampiran C)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HALAMAN PENGESAHAN REVIEWER (</a:t>
            </a:r>
            <a:r>
              <a:rPr lang="en-ID" sz="2400" dirty="0" err="1"/>
              <a:t>lihat</a:t>
            </a:r>
            <a:r>
              <a:rPr lang="en-ID" sz="2400" dirty="0"/>
              <a:t> Lampiran D)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IDENTITAS DAN URAIAN UMUM (</a:t>
            </a:r>
            <a:r>
              <a:rPr lang="en-ID" sz="2400" dirty="0" err="1"/>
              <a:t>lihat</a:t>
            </a:r>
            <a:r>
              <a:rPr lang="en-ID" sz="2400" dirty="0"/>
              <a:t> Lampiran E)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DAFTAR ISI / DAFTAR TABEL / DAFTAR GAMBAR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RINGKASAN USULAN (</a:t>
            </a:r>
            <a:r>
              <a:rPr lang="en-ID" sz="2400" dirty="0" err="1"/>
              <a:t>maksimum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halaman</a:t>
            </a:r>
            <a:r>
              <a:rPr lang="en-ID" sz="2400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BAB 1. PENDAHULUAN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BAB 2. SOLUSI DAN TARGET LUARAN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BAB 3. METODE PELAKSANAAN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BAB 4. KELAYAKAN PERGURUAN TINGGI /TIM PELAKSANA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BAB 5. BIAYA DAN JADWAL KEGIATAN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REFERENSI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2400" dirty="0"/>
              <a:t>LAMPIRAN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95962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C6896-4ECA-E4C0-948E-E65F80A38B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9F01-5615-2C17-4516-4022511A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868" y="553772"/>
            <a:ext cx="8911687" cy="740456"/>
          </a:xfrm>
        </p:spPr>
        <p:txBody>
          <a:bodyPr/>
          <a:lstStyle/>
          <a:p>
            <a:r>
              <a:rPr lang="en-US" b="1" dirty="0"/>
              <a:t>LUARAN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1579A-257F-4A3C-F0E1-854E467B1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868" y="1395266"/>
            <a:ext cx="9623474" cy="4908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WAJIB:</a:t>
            </a:r>
          </a:p>
          <a:p>
            <a:pPr marL="1082675" indent="-619125">
              <a:buFont typeface="+mj-lt"/>
              <a:buAutoNum type="arabicPeriod"/>
            </a:pPr>
            <a:r>
              <a:rPr lang="en-ID" sz="2400" dirty="0" err="1"/>
              <a:t>Jurnal</a:t>
            </a:r>
            <a:r>
              <a:rPr lang="en-ID" sz="2400" dirty="0"/>
              <a:t>  </a:t>
            </a:r>
            <a:r>
              <a:rPr lang="en-ID" sz="2400" dirty="0" err="1"/>
              <a:t>Pengabdian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Masyarakat </a:t>
            </a:r>
            <a:r>
              <a:rPr lang="en-ID" sz="2400" dirty="0" err="1"/>
              <a:t>ber</a:t>
            </a:r>
            <a:r>
              <a:rPr lang="en-ID" sz="2400" dirty="0"/>
              <a:t>-ISSN,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prosiding</a:t>
            </a:r>
            <a:r>
              <a:rPr lang="en-ID" sz="2400" dirty="0"/>
              <a:t> </a:t>
            </a:r>
            <a:r>
              <a:rPr lang="en-ID" sz="2400" dirty="0" err="1"/>
              <a:t>nasional</a:t>
            </a:r>
            <a:r>
              <a:rPr lang="en-ID" sz="2400" dirty="0"/>
              <a:t>, </a:t>
            </a:r>
            <a:r>
              <a:rPr lang="en-ID" sz="2400" dirty="0" err="1"/>
              <a:t>cetak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elektronik</a:t>
            </a:r>
            <a:r>
              <a:rPr lang="en-ID" sz="2400" dirty="0"/>
              <a:t>, internal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eksternal</a:t>
            </a:r>
            <a:endParaRPr lang="en-ID" sz="2400" dirty="0"/>
          </a:p>
          <a:p>
            <a:pPr marL="1082675" indent="-619125">
              <a:buFont typeface="+mj-lt"/>
              <a:buAutoNum type="arabicPeriod"/>
            </a:pPr>
            <a:r>
              <a:rPr lang="en-ID" sz="2400" dirty="0" err="1"/>
              <a:t>Publikasi</a:t>
            </a:r>
            <a:r>
              <a:rPr lang="en-ID" sz="2400" dirty="0"/>
              <a:t> media masa </a:t>
            </a:r>
            <a:r>
              <a:rPr lang="en-ID" sz="2400" dirty="0" err="1"/>
              <a:t>cetak</a:t>
            </a:r>
            <a:r>
              <a:rPr lang="en-ID" sz="2400" dirty="0"/>
              <a:t>/online.</a:t>
            </a:r>
          </a:p>
          <a:p>
            <a:pPr marL="1082675" indent="-619125">
              <a:buFont typeface="+mj-lt"/>
              <a:buAutoNum type="arabicPeriod"/>
            </a:pPr>
            <a:r>
              <a:rPr lang="en-ID" sz="2400" dirty="0"/>
              <a:t>HKI,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berupa</a:t>
            </a:r>
            <a:r>
              <a:rPr lang="en-ID" sz="2400" dirty="0"/>
              <a:t>: poster, </a:t>
            </a:r>
            <a:r>
              <a:rPr lang="en-ID" sz="2400" dirty="0" err="1"/>
              <a:t>makalah</a:t>
            </a:r>
            <a:r>
              <a:rPr lang="en-ID" sz="2400" dirty="0"/>
              <a:t>, </a:t>
            </a:r>
            <a:r>
              <a:rPr lang="en-ID" sz="2400" dirty="0" err="1"/>
              <a:t>artikel</a:t>
            </a:r>
            <a:r>
              <a:rPr lang="en-ID" sz="2400" dirty="0"/>
              <a:t>, video </a:t>
            </a:r>
            <a:r>
              <a:rPr lang="en-ID" sz="2400" dirty="0" err="1"/>
              <a:t>pelaksanaan</a:t>
            </a:r>
            <a:r>
              <a:rPr lang="en-ID" sz="2400" dirty="0"/>
              <a:t>, </a:t>
            </a:r>
            <a:r>
              <a:rPr lang="en-ID" sz="2400" dirty="0" err="1"/>
              <a:t>modul</a:t>
            </a:r>
            <a:r>
              <a:rPr lang="en-ID" sz="2400" dirty="0"/>
              <a:t>, </a:t>
            </a:r>
            <a:r>
              <a:rPr lang="en-ID" sz="2400" dirty="0" err="1"/>
              <a:t>buku</a:t>
            </a:r>
            <a:r>
              <a:rPr lang="en-ID" sz="2400" dirty="0"/>
              <a:t>, </a:t>
            </a:r>
          </a:p>
          <a:p>
            <a:pPr marL="1082675" indent="-619125">
              <a:buFont typeface="+mj-lt"/>
              <a:buAutoNum type="arabicPeriod"/>
            </a:pPr>
            <a:r>
              <a:rPr lang="en-ID" sz="2400" dirty="0"/>
              <a:t>Video </a:t>
            </a:r>
            <a:r>
              <a:rPr lang="en-ID" sz="2400" dirty="0" err="1"/>
              <a:t>pelaksanaan</a:t>
            </a:r>
            <a:r>
              <a:rPr lang="en-ID" sz="2400" dirty="0"/>
              <a:t> yang di-upload di </a:t>
            </a:r>
            <a:r>
              <a:rPr lang="en-ID" sz="2400" dirty="0" err="1"/>
              <a:t>youtube</a:t>
            </a:r>
            <a:r>
              <a:rPr lang="en-ID" sz="2400" dirty="0"/>
              <a:t>.</a:t>
            </a:r>
          </a:p>
          <a:p>
            <a:pPr marL="1082675" indent="-619125">
              <a:buFont typeface="+mj-lt"/>
              <a:buAutoNum type="arabicPeriod"/>
            </a:pPr>
            <a:r>
              <a:rPr lang="en-ID" sz="2400" dirty="0" err="1"/>
              <a:t>Peningkatan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hal</a:t>
            </a:r>
            <a:r>
              <a:rPr lang="en-ID" sz="2400" dirty="0"/>
              <a:t> (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mitra</a:t>
            </a:r>
            <a:r>
              <a:rPr lang="en-ID" sz="2400" dirty="0"/>
              <a:t>):</a:t>
            </a:r>
          </a:p>
          <a:p>
            <a:pPr marL="1082675" indent="-619125">
              <a:buNone/>
            </a:pPr>
            <a:r>
              <a:rPr lang="en-ID" sz="2400" dirty="0"/>
              <a:t>	</a:t>
            </a:r>
            <a:r>
              <a:rPr lang="en-ID" sz="2400" dirty="0" err="1"/>
              <a:t>misal</a:t>
            </a:r>
            <a:r>
              <a:rPr lang="en-ID" sz="2400" dirty="0"/>
              <a:t> </a:t>
            </a:r>
            <a:r>
              <a:rPr lang="en-ID" sz="2400" dirty="0" err="1"/>
              <a:t>dibuktikan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i="1" dirty="0"/>
              <a:t>pre-post test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keterangan</a:t>
            </a:r>
            <a:r>
              <a:rPr lang="en-ID" sz="2400" dirty="0"/>
              <a:t> </a:t>
            </a:r>
            <a:r>
              <a:rPr lang="en-ID" sz="2400" dirty="0" err="1"/>
              <a:t>mitra</a:t>
            </a:r>
            <a:endParaRPr lang="en-ID" sz="2400" dirty="0"/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46495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F3A3-F1CC-CC7F-3697-3056B0C60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1" y="638178"/>
            <a:ext cx="8911687" cy="641982"/>
          </a:xfrm>
        </p:spPr>
        <p:txBody>
          <a:bodyPr/>
          <a:lstStyle/>
          <a:p>
            <a:r>
              <a:rPr lang="en-US" b="1" dirty="0"/>
              <a:t>LUARAN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476E3-1055-131F-BF90-C7964D491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877" y="1437469"/>
            <a:ext cx="920144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TAMBAHAN</a:t>
            </a:r>
            <a:r>
              <a:rPr lang="en-US" sz="2400" dirty="0"/>
              <a:t>:</a:t>
            </a:r>
          </a:p>
          <a:p>
            <a:pPr marL="984250" indent="-514350">
              <a:buFont typeface="+mj-lt"/>
              <a:buAutoNum type="arabicPeriod"/>
            </a:pPr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system, </a:t>
            </a:r>
          </a:p>
          <a:p>
            <a:pPr marL="984250" indent="-514350">
              <a:buFont typeface="+mj-lt"/>
              <a:buAutoNum type="arabicPeriod"/>
            </a:pPr>
            <a:r>
              <a:rPr lang="en-ID" sz="2400" dirty="0" err="1"/>
              <a:t>produk</a:t>
            </a:r>
            <a:r>
              <a:rPr lang="en-ID" sz="2400" dirty="0"/>
              <a:t> (</a:t>
            </a:r>
            <a:r>
              <a:rPr lang="en-ID" sz="2400" dirty="0" err="1"/>
              <a:t>barang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jasa</a:t>
            </a:r>
            <a:r>
              <a:rPr lang="en-ID" sz="2400" dirty="0"/>
              <a:t>), </a:t>
            </a:r>
          </a:p>
          <a:p>
            <a:pPr marL="984250" indent="-514350">
              <a:buFont typeface="+mj-lt"/>
              <a:buAutoNum type="arabicPeriod"/>
            </a:pPr>
            <a:r>
              <a:rPr lang="en-ID" sz="2400" dirty="0"/>
              <a:t>book chapter, </a:t>
            </a:r>
          </a:p>
          <a:p>
            <a:pPr marL="984250" indent="-514350">
              <a:buFont typeface="+mj-lt"/>
              <a:buAutoNum type="arabicPeriod"/>
            </a:pPr>
            <a:r>
              <a:rPr lang="en-ID" sz="2400" dirty="0" err="1"/>
              <a:t>buku</a:t>
            </a:r>
            <a:r>
              <a:rPr lang="en-ID" sz="2400" dirty="0"/>
              <a:t> </a:t>
            </a:r>
            <a:r>
              <a:rPr lang="en-ID" sz="2400" dirty="0" err="1"/>
              <a:t>ber</a:t>
            </a:r>
            <a:r>
              <a:rPr lang="en-ID" sz="2400" dirty="0"/>
              <a:t> ISBN, dan </a:t>
            </a:r>
          </a:p>
          <a:p>
            <a:pPr marL="984250" indent="-514350">
              <a:buFont typeface="+mj-lt"/>
              <a:buAutoNum type="arabicPeriod"/>
            </a:pPr>
            <a:r>
              <a:rPr lang="en-ID" sz="2400" dirty="0" err="1"/>
              <a:t>inovasi</a:t>
            </a:r>
            <a:r>
              <a:rPr lang="en-ID" sz="2400" dirty="0"/>
              <a:t> </a:t>
            </a:r>
            <a:r>
              <a:rPr lang="en-ID" sz="2400" dirty="0" err="1"/>
              <a:t>teknologi</a:t>
            </a:r>
            <a:r>
              <a:rPr lang="en-ID" sz="2400" dirty="0"/>
              <a:t> </a:t>
            </a:r>
            <a:r>
              <a:rPr lang="en-ID" sz="2400" dirty="0" err="1"/>
              <a:t>tepat</a:t>
            </a:r>
            <a:r>
              <a:rPr lang="en-ID" sz="2400" dirty="0"/>
              <a:t> </a:t>
            </a:r>
            <a:r>
              <a:rPr lang="en-ID" sz="2400" dirty="0" err="1"/>
              <a:t>guna</a:t>
            </a:r>
            <a:r>
              <a:rPr lang="en-ID" sz="2400" dirty="0"/>
              <a:t>, </a:t>
            </a:r>
          </a:p>
          <a:p>
            <a:pPr marL="984250" indent="-514350">
              <a:buFont typeface="+mj-lt"/>
              <a:buAutoNum type="arabicPeriod"/>
            </a:pPr>
            <a:r>
              <a:rPr lang="en-ID" sz="2400" dirty="0"/>
              <a:t>keynote speaker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temu</a:t>
            </a:r>
            <a:r>
              <a:rPr lang="en-ID" sz="2400" dirty="0"/>
              <a:t> </a:t>
            </a:r>
            <a:r>
              <a:rPr lang="en-ID" sz="2400" dirty="0" err="1"/>
              <a:t>ilmiah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pembicara</a:t>
            </a:r>
            <a:r>
              <a:rPr lang="en-ID" sz="2400" dirty="0"/>
              <a:t> </a:t>
            </a:r>
            <a:r>
              <a:rPr lang="en-ID" sz="2400" dirty="0" err="1"/>
              <a:t>tamu</a:t>
            </a:r>
            <a:r>
              <a:rPr lang="en-ID" sz="2400" dirty="0"/>
              <a:t>.</a:t>
            </a:r>
          </a:p>
          <a:p>
            <a:pPr marL="984250" indent="-514350">
              <a:buFont typeface="+mj-lt"/>
              <a:buAutoNum type="arabicPeriod"/>
            </a:pPr>
            <a:r>
              <a:rPr lang="en-ID" sz="2400" dirty="0" err="1"/>
              <a:t>Petunjuk</a:t>
            </a:r>
            <a:r>
              <a:rPr lang="en-ID" sz="2400" dirty="0"/>
              <a:t> / </a:t>
            </a:r>
            <a:r>
              <a:rPr lang="en-ID" sz="2400" dirty="0" err="1"/>
              <a:t>pedoman</a:t>
            </a:r>
            <a:r>
              <a:rPr lang="en-ID" sz="2400" dirty="0"/>
              <a:t>, </a:t>
            </a:r>
            <a:r>
              <a:rPr lang="en-ID" sz="2400" dirty="0" err="1"/>
              <a:t>alat</a:t>
            </a:r>
            <a:r>
              <a:rPr lang="en-ID" sz="2400" dirty="0"/>
              <a:t> </a:t>
            </a:r>
            <a:r>
              <a:rPr lang="en-ID" sz="2400" dirty="0" err="1"/>
              <a:t>peraga</a:t>
            </a:r>
            <a:r>
              <a:rPr lang="en-ID" sz="2400" dirty="0"/>
              <a:t> dan lain-lain.</a:t>
            </a:r>
          </a:p>
          <a:p>
            <a:pPr marL="984250" indent="-514350">
              <a:buFont typeface="+mj-lt"/>
              <a:buAutoNum type="arabicPeriod"/>
            </a:pPr>
            <a:r>
              <a:rPr lang="en-ID" sz="2400" dirty="0"/>
              <a:t>DLL</a:t>
            </a:r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97922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D4D66-7399-0305-3B8D-927D63EC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686" y="1480307"/>
            <a:ext cx="3783038" cy="78842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LAPORAN KEMAJUAN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3A25-2162-C541-509D-5EDE30799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1036" y="580292"/>
            <a:ext cx="8934157" cy="569741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SAMPUL  (</a:t>
            </a:r>
            <a:r>
              <a:rPr lang="en-ID" sz="2000" dirty="0" err="1"/>
              <a:t>lihat</a:t>
            </a:r>
            <a:r>
              <a:rPr lang="en-ID" sz="2000" dirty="0"/>
              <a:t> Lampiran H)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PERNYATAAN ORIGINALITAS (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usulan</a:t>
            </a:r>
            <a:r>
              <a:rPr lang="en-ID" sz="2000" dirty="0"/>
              <a:t> 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PENGESAHAN PIMPINAN (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usulan</a:t>
            </a:r>
            <a:r>
              <a:rPr lang="en-ID" sz="2000" dirty="0"/>
              <a:t> 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PENGESAHAN REVIEWER (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usulan</a:t>
            </a:r>
            <a:r>
              <a:rPr lang="en-ID" sz="2000" dirty="0"/>
              <a:t>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CAPAIAN LUARAN KEGIATAN PKM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DAFTAR ISI/DAFTAR GAMBAR/DAFTAR TABEL RINGKASAN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1 PENDAHULUAN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2 TARGET DAN LUARAN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3 METODE PELAKSANAAN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4 KELAYAKAN PT/TIM PELAKSANA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5 PELAKSANAAN DAN HASIL KEGIATAN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6 LUARAN YANG DICAPAI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7 RENCANA TAHAP BERIKUTNYA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DAFTAR PUSTAKA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LAMPIRAN-LAMPIRAN: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48332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9DAEDE-24D3-50E5-AC41-C1FBF997E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ADD4-E836-2499-103A-39A331233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31" y="1579099"/>
            <a:ext cx="2321169" cy="1023423"/>
          </a:xfrm>
        </p:spPr>
        <p:txBody>
          <a:bodyPr>
            <a:noAutofit/>
          </a:bodyPr>
          <a:lstStyle/>
          <a:p>
            <a:r>
              <a:rPr lang="en-US" b="1" dirty="0"/>
              <a:t>LAPORAN AKHIR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37608-1254-39E0-7C35-A06458956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8874" y="437051"/>
            <a:ext cx="8605912" cy="61044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SAMPUL (</a:t>
            </a:r>
            <a:r>
              <a:rPr lang="en-ID" sz="2000" dirty="0" err="1"/>
              <a:t>lihat</a:t>
            </a:r>
            <a:r>
              <a:rPr lang="en-ID" sz="2000" dirty="0"/>
              <a:t> Lampiran I)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PERNYATAAN ORIGINALITAS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PENGESAHAN PIMPINAN (</a:t>
            </a:r>
            <a:r>
              <a:rPr lang="en-ID" sz="2000" dirty="0" err="1"/>
              <a:t>lihat</a:t>
            </a:r>
            <a:r>
              <a:rPr lang="en-ID" sz="2000" dirty="0"/>
              <a:t> Lampiran J 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PENGESAHAN REVIEWER (</a:t>
            </a:r>
            <a:r>
              <a:rPr lang="en-ID" sz="2000" dirty="0" err="1"/>
              <a:t>lihat</a:t>
            </a:r>
            <a:r>
              <a:rPr lang="en-ID" sz="2000" dirty="0"/>
              <a:t> Lampiran K 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HALAMAN CAPAIAN LUARAN KEGIATAN PKM (</a:t>
            </a:r>
            <a:r>
              <a:rPr lang="en-ID" sz="2000" dirty="0" err="1"/>
              <a:t>lihat</a:t>
            </a:r>
            <a:r>
              <a:rPr lang="en-ID" sz="2000" dirty="0"/>
              <a:t> Lampiran L)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DAFTAR ISI/DAFTAR GAMBAR/DAFTAR TABEL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RINGKASAN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1 PENDAHULUAN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2 TARGET DAN LUARAN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3 METODE PELAKSANAAN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4 KELAYAKAN PT/TIM PELAKSANA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5 PELAKSANAAN DAN HASIL KEGIATAN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6 LUARAN YANG DICAPAI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BAB 7 KESIMPULAN DAN SARAN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DAFTAR PUSTAKA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D" sz="2000" dirty="0"/>
              <a:t>LAMPIRAN-LAMPIRAN: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D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69124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C22D-576A-117B-3C86-415694A99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529" y="624110"/>
            <a:ext cx="9732083" cy="810795"/>
          </a:xfrm>
        </p:spPr>
        <p:txBody>
          <a:bodyPr/>
          <a:lstStyle/>
          <a:p>
            <a:r>
              <a:rPr lang="en-US" b="1" dirty="0"/>
              <a:t>KEPUASAN MITRA &amp; KEPUASAN PENGABDI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43582-997C-AEF4-663F-A70B56173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2603" y="1753772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b="1" dirty="0"/>
              <a:t>KEPUASAN MITRA</a:t>
            </a:r>
          </a:p>
          <a:p>
            <a:pPr marL="0" indent="0">
              <a:buNone/>
            </a:pPr>
            <a:r>
              <a:rPr lang="en-US" sz="2400" dirty="0"/>
              <a:t>	Mitra </a:t>
            </a:r>
            <a:r>
              <a:rPr lang="en-US" sz="2400" dirty="0" err="1"/>
              <a:t>mengisi</a:t>
            </a:r>
            <a:r>
              <a:rPr lang="en-US" sz="2400" dirty="0"/>
              <a:t> </a:t>
            </a:r>
            <a:r>
              <a:rPr lang="en-US" sz="2400" i="1" dirty="0"/>
              <a:t>Google Form </a:t>
            </a:r>
            <a:r>
              <a:rPr lang="en-US" sz="2400" dirty="0"/>
              <a:t>di </a:t>
            </a:r>
            <a:r>
              <a:rPr lang="en-US" sz="2400" i="1" dirty="0"/>
              <a:t>link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KEPUASAN PENGABDI</a:t>
            </a:r>
          </a:p>
          <a:p>
            <a:pPr marL="0" indent="0">
              <a:buNone/>
            </a:pPr>
            <a:r>
              <a:rPr lang="en-ID" sz="2400" dirty="0"/>
              <a:t>	Mitra </a:t>
            </a:r>
            <a:r>
              <a:rPr lang="en-ID" sz="2400" dirty="0" err="1"/>
              <a:t>mengisi</a:t>
            </a:r>
            <a:r>
              <a:rPr lang="en-ID" sz="2400" dirty="0"/>
              <a:t> </a:t>
            </a:r>
            <a:r>
              <a:rPr lang="en-ID" sz="2400" i="1" dirty="0"/>
              <a:t>Google Form </a:t>
            </a:r>
            <a:r>
              <a:rPr lang="en-ID" sz="2400" dirty="0"/>
              <a:t>di </a:t>
            </a:r>
            <a:r>
              <a:rPr lang="en-ID" sz="2400" i="1" dirty="0"/>
              <a:t>link</a:t>
            </a:r>
            <a:r>
              <a:rPr lang="en-ID" sz="2400" dirty="0"/>
              <a:t> </a:t>
            </a:r>
            <a:r>
              <a:rPr lang="en-ID" sz="2400" dirty="0" err="1"/>
              <a:t>berikut</a:t>
            </a:r>
            <a:r>
              <a:rPr lang="en-ID" sz="2400" dirty="0"/>
              <a:t>: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13502655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911</Words>
  <Application>Microsoft Office PowerPoint</Application>
  <PresentationFormat>Widescreen</PresentationFormat>
  <Paragraphs>272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ADLaM Display</vt:lpstr>
      <vt:lpstr>Arial</vt:lpstr>
      <vt:lpstr>Arial Rounded MT Bold</vt:lpstr>
      <vt:lpstr>Calibri</vt:lpstr>
      <vt:lpstr>Calibri Light</vt:lpstr>
      <vt:lpstr>Century Gothic</vt:lpstr>
      <vt:lpstr>Times New Roman</vt:lpstr>
      <vt:lpstr>Trebuchet MS</vt:lpstr>
      <vt:lpstr>Wingdings 3</vt:lpstr>
      <vt:lpstr>Wisp</vt:lpstr>
      <vt:lpstr>Facet</vt:lpstr>
      <vt:lpstr>Celestial</vt:lpstr>
      <vt:lpstr>PENYAMAAN PERSEPSI   REVIEWER PKM SEmESTER GENAP 2023-2024</vt:lpstr>
      <vt:lpstr>KRITERIA</vt:lpstr>
      <vt:lpstr>Format</vt:lpstr>
      <vt:lpstr>Sistematika</vt:lpstr>
      <vt:lpstr>LUARAN</vt:lpstr>
      <vt:lpstr>LUARAN</vt:lpstr>
      <vt:lpstr>LAPORAN KEMAJUAN</vt:lpstr>
      <vt:lpstr>LAPORAN AKHIR</vt:lpstr>
      <vt:lpstr>KEPUASAN MITRA &amp; KEPUASAN PENGABDI</vt:lpstr>
      <vt:lpstr>Survey Kepuasan Mitra PkM</vt:lpstr>
      <vt:lpstr>Survey Kepuasan Pengabdi</vt:lpstr>
      <vt:lpstr>T E R I M A   K A S I 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PENYAMAAN PERSEPSI  REVIEWER USULAN PKM</dc:title>
  <dc:creator>UMAR ABDUL HAKIM PRASETYO</dc:creator>
  <cp:lastModifiedBy>Bambang Tutuko</cp:lastModifiedBy>
  <cp:revision>9</cp:revision>
  <dcterms:created xsi:type="dcterms:W3CDTF">2023-03-28T09:00:25Z</dcterms:created>
  <dcterms:modified xsi:type="dcterms:W3CDTF">2024-03-05T00:25:18Z</dcterms:modified>
</cp:coreProperties>
</file>